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34"/>
  </p:handoutMasterIdLst>
  <p:sldIdLst>
    <p:sldId id="308" r:id="rId3"/>
    <p:sldId id="278" r:id="rId4"/>
    <p:sldId id="256" r:id="rId5"/>
    <p:sldId id="377" r:id="rId6"/>
    <p:sldId id="393" r:id="rId7"/>
    <p:sldId id="375" r:id="rId9"/>
    <p:sldId id="392" r:id="rId10"/>
    <p:sldId id="592" r:id="rId11"/>
    <p:sldId id="396" r:id="rId12"/>
    <p:sldId id="381" r:id="rId13"/>
    <p:sldId id="383" r:id="rId14"/>
    <p:sldId id="594" r:id="rId15"/>
    <p:sldId id="595" r:id="rId16"/>
    <p:sldId id="384" r:id="rId17"/>
    <p:sldId id="596" r:id="rId18"/>
    <p:sldId id="597" r:id="rId19"/>
    <p:sldId id="598" r:id="rId20"/>
    <p:sldId id="599" r:id="rId21"/>
    <p:sldId id="600" r:id="rId22"/>
    <p:sldId id="386" r:id="rId23"/>
    <p:sldId id="602" r:id="rId24"/>
    <p:sldId id="601" r:id="rId25"/>
    <p:sldId id="643" r:id="rId26"/>
    <p:sldId id="390" r:id="rId27"/>
    <p:sldId id="421" r:id="rId28"/>
    <p:sldId id="636" r:id="rId29"/>
    <p:sldId id="637" r:id="rId30"/>
    <p:sldId id="638" r:id="rId31"/>
    <p:sldId id="641" r:id="rId32"/>
    <p:sldId id="642" r:id="rId33"/>
  </p:sldIdLst>
  <p:sldSz cx="9144000" cy="5143500"/>
  <p:notesSz cx="6858000" cy="9144000"/>
  <p:custDataLst>
    <p:tags r:id="rId3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8" userDrawn="1">
          <p15:clr>
            <a:srgbClr val="A4A3A4"/>
          </p15:clr>
        </p15:guide>
        <p15:guide id="2" pos="2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2FDB2607-1784-4EEB-B798-7EB5836EED8A}">
        <p14:showMediaCtrls xmlns:p14="http://schemas.microsoft.com/office/powerpoint/2010/main" val="1"/>
      </p:ext>
    </p:extLst>
  </p:showPr>
  <p:clrMru>
    <a:srgbClr val="0070C0"/>
    <a:srgbClr val="00BAE6"/>
    <a:srgbClr val="75E6FF"/>
    <a:srgbClr val="24923B"/>
    <a:srgbClr val="22FF9B"/>
    <a:srgbClr val="FFFFFF"/>
    <a:srgbClr val="FFFFCC"/>
    <a:srgbClr val="2D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0" d="100"/>
          <a:sy n="90" d="100"/>
        </p:scale>
        <p:origin x="90" y="120"/>
      </p:cViewPr>
      <p:guideLst>
        <p:guide orient="horz" pos="1648"/>
        <p:guide pos="283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06.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44C38C-2A39-4B88-A3DB-43E6EF632C3E}"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3" name="文本框 7"/>
          <p:cNvSpPr txBox="1">
            <a:spLocks noChangeArrowheads="1"/>
          </p:cNvSpPr>
          <p:nvPr/>
        </p:nvSpPr>
        <p:spPr bwMode="auto">
          <a:xfrm>
            <a:off x="2713038" y="3794125"/>
            <a:ext cx="3608388" cy="36830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福州市教育局     </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2017</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1" name="图片 1"/>
          <p:cNvPicPr>
            <a:picLocks noChangeAspect="1"/>
          </p:cNvPicPr>
          <p:nvPr userDrawn="1"/>
        </p:nvPicPr>
        <p:blipFill>
          <a:blip r:embed="rId2"/>
          <a:stretch>
            <a:fillRect/>
          </a:stretch>
        </p:blipFill>
        <p:spPr>
          <a:xfrm>
            <a:off x="-1587" y="-12700"/>
            <a:ext cx="9134475" cy="250825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1200151"/>
            <a:ext cx="8229600" cy="339447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69635B0-66D2-4BAD-B60A-CAD47ED9CB8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1A0EB0F-D0B6-4141-9CC9-8C558B862A2A}"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09538" y="79375"/>
            <a:ext cx="706438" cy="539750"/>
          </a:xfrm>
          <a:prstGeom prst="rect">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4" name="直接连接符 8"/>
          <p:cNvCxnSpPr/>
          <p:nvPr/>
        </p:nvCxnSpPr>
        <p:spPr>
          <a:xfrm>
            <a:off x="815975" y="565150"/>
            <a:ext cx="8220075" cy="6350"/>
          </a:xfrm>
          <a:prstGeom prst="line">
            <a:avLst/>
          </a:prstGeom>
          <a:ln w="12700">
            <a:solidFill>
              <a:srgbClr val="24923B"/>
            </a:solidFill>
            <a:round/>
          </a:ln>
        </p:spPr>
        <p:style>
          <a:lnRef idx="1">
            <a:schemeClr val="accent1"/>
          </a:lnRef>
          <a:fillRef idx="0">
            <a:schemeClr val="accent1"/>
          </a:fillRef>
          <a:effectRef idx="0">
            <a:schemeClr val="accent1"/>
          </a:effectRef>
          <a:fontRef idx="minor">
            <a:schemeClr val="tx1"/>
          </a:fontRef>
        </p:style>
      </p:cxnSp>
      <p:pic>
        <p:nvPicPr>
          <p:cNvPr id="3076" name="图片 4"/>
          <p:cNvPicPr>
            <a:picLocks noChangeAspect="1"/>
          </p:cNvPicPr>
          <p:nvPr userDrawn="1"/>
        </p:nvPicPr>
        <p:blipFill>
          <a:blip r:embed="rId2"/>
          <a:stretch>
            <a:fillRect/>
          </a:stretch>
        </p:blipFill>
        <p:spPr>
          <a:xfrm>
            <a:off x="182563" y="123825"/>
            <a:ext cx="573087" cy="450850"/>
          </a:xfrm>
          <a:prstGeom prst="rect">
            <a:avLst/>
          </a:prstGeom>
          <a:noFill/>
          <a:ln w="9525">
            <a:noFill/>
          </a:ln>
        </p:spPr>
      </p:pic>
      <p:sp>
        <p:nvSpPr>
          <p:cNvPr id="2" name="标题 1"/>
          <p:cNvSpPr>
            <a:spLocks noGrp="1"/>
          </p:cNvSpPr>
          <p:nvPr>
            <p:ph type="ctrTitle"/>
          </p:nvPr>
        </p:nvSpPr>
        <p:spPr>
          <a:xfrm>
            <a:off x="1040765" y="127635"/>
            <a:ext cx="7769860" cy="384810"/>
          </a:xfrm>
        </p:spPr>
        <p:txBody>
          <a:bodyPr anchor="b"/>
          <a:lstStyle>
            <a:lvl1pPr algn="l">
              <a:defRPr sz="18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8F51732-32C9-41A8-B9AE-849EB1B078EF}"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54296"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4A003CB-F6D6-4509-AB2E-F6974CDC6401}"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90082"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90082" y="1999034"/>
            <a:ext cx="3655181"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47A31B5-2DF2-4B9C-9CD5-B0E065843C24}"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F8C5103-0218-4F2E-94E6-B58F52EC240E}"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2"/>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3"/>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E4DCF-F92C-408B-AC8D-BC726162C919}"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1328774-CFAF-400B-9554-0757EC426630}"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DE749A-2D0A-4973-A8D9-699D67ACD93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354013" y="2462213"/>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宋体" panose="02010600030101010101" pitchFamily="2" charset="-122"/>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3.png"/><Relationship Id="rId4" Type="http://schemas.openxmlformats.org/officeDocument/2006/relationships/tags" Target="../tags/tag52.xml"/><Relationship Id="rId3" Type="http://schemas.openxmlformats.org/officeDocument/2006/relationships/image" Target="../media/image12.png"/><Relationship Id="rId2" Type="http://schemas.openxmlformats.org/officeDocument/2006/relationships/tags" Target="../tags/tag51.xml"/><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16.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pn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6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21.png"/><Relationship Id="rId2" Type="http://schemas.openxmlformats.org/officeDocument/2006/relationships/tags" Target="../tags/tag63.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2.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23.pn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21.png"/><Relationship Id="rId2" Type="http://schemas.openxmlformats.org/officeDocument/2006/relationships/tags" Target="../tags/tag68.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14.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jpeg"/><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tags" Target="../tags/tag73.xml"/><Relationship Id="rId10" Type="http://schemas.openxmlformats.org/officeDocument/2006/relationships/notesSlide" Target="../notesSlides/notesSlide2.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4" Type="http://schemas.openxmlformats.org/officeDocument/2006/relationships/slideLayout" Target="../slideLayouts/slideLayout2.xml"/><Relationship Id="rId23" Type="http://schemas.openxmlformats.org/officeDocument/2006/relationships/image" Target="../media/image5.jpeg"/><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24.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tags" Target="../tags/tag103.xml"/><Relationship Id="rId7" Type="http://schemas.openxmlformats.org/officeDocument/2006/relationships/image" Target="../media/image31.png"/><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30.png"/><Relationship Id="rId3" Type="http://schemas.openxmlformats.org/officeDocument/2006/relationships/tags" Target="../tags/tag100.xml"/><Relationship Id="rId2" Type="http://schemas.openxmlformats.org/officeDocument/2006/relationships/image" Target="../media/image29.png"/><Relationship Id="rId11" Type="http://schemas.openxmlformats.org/officeDocument/2006/relationships/slideLayout" Target="../slideLayouts/slideLayout2.xml"/><Relationship Id="rId10" Type="http://schemas.openxmlformats.org/officeDocument/2006/relationships/image" Target="../media/image5.jpeg"/><Relationship Id="rId1" Type="http://schemas.openxmlformats.org/officeDocument/2006/relationships/tags" Target="../tags/tag9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105.xml"/><Relationship Id="rId1" Type="http://schemas.openxmlformats.org/officeDocument/2006/relationships/tags" Target="../tags/tag10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8" Type="http://schemas.openxmlformats.org/officeDocument/2006/relationships/notesSlide" Target="../notesSlides/notesSlide1.xml"/><Relationship Id="rId27" Type="http://schemas.openxmlformats.org/officeDocument/2006/relationships/slideLayout" Target="../slideLayouts/slideLayout2.xml"/><Relationship Id="rId26" Type="http://schemas.openxmlformats.org/officeDocument/2006/relationships/image" Target="../media/image5.jpeg"/><Relationship Id="rId25" Type="http://schemas.openxmlformats.org/officeDocument/2006/relationships/tags" Target="../tags/tag36.xml"/><Relationship Id="rId24" Type="http://schemas.openxmlformats.org/officeDocument/2006/relationships/tags" Target="../tags/tag35.xml"/><Relationship Id="rId23" Type="http://schemas.openxmlformats.org/officeDocument/2006/relationships/tags" Target="../tags/tag34.xml"/><Relationship Id="rId22" Type="http://schemas.openxmlformats.org/officeDocument/2006/relationships/tags" Target="../tags/tag33.xml"/><Relationship Id="rId21" Type="http://schemas.openxmlformats.org/officeDocument/2006/relationships/tags" Target="../tags/tag32.xml"/><Relationship Id="rId20" Type="http://schemas.openxmlformats.org/officeDocument/2006/relationships/tags" Target="../tags/tag31.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jpe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40" name="文本框 3"/>
          <p:cNvSpPr txBox="1"/>
          <p:nvPr/>
        </p:nvSpPr>
        <p:spPr>
          <a:xfrm>
            <a:off x="1219200" y="2913063"/>
            <a:ext cx="6530975" cy="398780"/>
          </a:xfrm>
          <a:prstGeom prst="rect">
            <a:avLst/>
          </a:prstGeom>
          <a:noFill/>
          <a:ln w="9525">
            <a:noFill/>
          </a:ln>
        </p:spPr>
        <p:txBody>
          <a:bodyPr>
            <a:spAutoFit/>
          </a:bodyPr>
          <a:p>
            <a:pPr algn="ctr" eaLnBrk="1" hangingPunct="1">
              <a:buFont typeface="Arial" panose="020B0604020202020204" pitchFamily="34" charset="0"/>
            </a:pPr>
            <a:endParaRPr lang="zh-CN" altLang="en-US" sz="2000" dirty="0">
              <a:latin typeface="华文中宋" panose="02010600040101010101" pitchFamily="2" charset="-122"/>
              <a:ea typeface="华文中宋" panose="02010600040101010101" pitchFamily="2" charset="-122"/>
            </a:endParaRPr>
          </a:p>
        </p:txBody>
      </p:sp>
      <p:pic>
        <p:nvPicPr>
          <p:cNvPr id="3" name="图片 2" descr="e3619bc2c96c93e0bf678d5266069c62"/>
          <p:cNvPicPr>
            <a:picLocks noChangeAspect="1"/>
          </p:cNvPicPr>
          <p:nvPr/>
        </p:nvPicPr>
        <p:blipFill>
          <a:blip r:embed="rId1"/>
          <a:stretch>
            <a:fillRect/>
          </a:stretch>
        </p:blipFill>
        <p:spPr>
          <a:xfrm>
            <a:off x="0" y="0"/>
            <a:ext cx="9144000" cy="3180715"/>
          </a:xfrm>
          <a:prstGeom prst="rect">
            <a:avLst/>
          </a:prstGeom>
        </p:spPr>
      </p:pic>
      <p:sp>
        <p:nvSpPr>
          <p:cNvPr id="5" name="文本框 3"/>
          <p:cNvSpPr txBox="1"/>
          <p:nvPr/>
        </p:nvSpPr>
        <p:spPr>
          <a:xfrm>
            <a:off x="1219200" y="2913063"/>
            <a:ext cx="6530975" cy="1989455"/>
          </a:xfrm>
          <a:prstGeom prst="rect">
            <a:avLst/>
          </a:prstGeom>
          <a:noFill/>
          <a:ln w="9525">
            <a:noFill/>
          </a:ln>
        </p:spPr>
        <p:txBody>
          <a:bodyPr>
            <a:spAutoFit/>
          </a:bodyPr>
          <a:p>
            <a:pPr algn="ctr" eaLnBrk="1" hangingPunct="1">
              <a:buFont typeface="Arial" panose="020B0604020202020204" pitchFamily="34" charset="0"/>
            </a:pPr>
            <a:endParaRPr lang="en-US" altLang="zh-CN" sz="3200"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榕教之窗</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系统</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高新区小学预报名</a:t>
            </a:r>
            <a:endParaRPr lang="zh-CN" altLang="en-US" sz="2800" b="1" dirty="0">
              <a:latin typeface="微软雅黑" panose="020B0503020204020204" pitchFamily="34" charset="-122"/>
              <a:ea typeface="微软雅黑" panose="020B0503020204020204" pitchFamily="34" charset="-122"/>
            </a:endParaRPr>
          </a:p>
          <a:p>
            <a:pPr algn="ctr" eaLnBrk="1" hangingPunct="1">
              <a:lnSpc>
                <a:spcPts val="3800"/>
              </a:lnSpc>
              <a:buFont typeface="Arial" panose="020B0604020202020204" pitchFamily="34" charset="0"/>
            </a:pPr>
            <a:r>
              <a:rPr lang="zh-CN" altLang="en-US" sz="2800" b="1" dirty="0">
                <a:latin typeface="微软雅黑" panose="020B0503020204020204" pitchFamily="34" charset="-122"/>
                <a:ea typeface="微软雅黑" panose="020B0503020204020204" pitchFamily="34" charset="-122"/>
              </a:rPr>
              <a:t>家长操作指南</a:t>
            </a:r>
            <a:endParaRPr lang="zh-CN" altLang="en-US" sz="2800" dirty="0">
              <a:latin typeface="Arial" panose="020B0604020202020204" pitchFamily="34" charset="0"/>
            </a:endParaRPr>
          </a:p>
          <a:p>
            <a:pPr algn="ctr" eaLnBrk="1" hangingPunct="1">
              <a:lnSpc>
                <a:spcPts val="3800"/>
              </a:lnSpc>
              <a:buFont typeface="Arial" panose="020B0604020202020204" pitchFamily="34" charset="0"/>
            </a:pPr>
            <a:r>
              <a:rPr lang="zh-CN" altLang="en-US" sz="2000" dirty="0">
                <a:latin typeface="华文中宋" panose="02010600040101010101" pitchFamily="2" charset="-122"/>
                <a:ea typeface="华文中宋" panose="02010600040101010101" pitchFamily="2" charset="-122"/>
              </a:rPr>
              <a:t>福州高新区教育和卫生健康局      </a:t>
            </a:r>
            <a:r>
              <a:rPr lang="en-US" altLang="zh-CN" sz="2000" dirty="0">
                <a:latin typeface="华文中宋" panose="02010600040101010101" pitchFamily="2" charset="-122"/>
                <a:ea typeface="华文中宋" panose="02010600040101010101" pitchFamily="2" charset="-122"/>
              </a:rPr>
              <a:t>2024</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6</a:t>
            </a:r>
            <a:r>
              <a:rPr lang="zh-CN" altLang="en-US" sz="2000" dirty="0">
                <a:latin typeface="华文中宋" panose="02010600040101010101" pitchFamily="2" charset="-122"/>
                <a:ea typeface="华文中宋" panose="02010600040101010101" pitchFamily="2" charset="-122"/>
              </a:rPr>
              <a:t>月</a:t>
            </a:r>
            <a:endParaRPr lang="zh-CN" altLang="en-US" sz="20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预报名操作步骤之三：</a:t>
            </a:r>
            <a:r>
              <a:rPr lang="zh-CN" altLang="en-US" sz="1600" b="1" dirty="0">
                <a:solidFill>
                  <a:srgbClr val="606060"/>
                </a:solidFill>
                <a:latin typeface="Arial" panose="020B0604020202020204" pitchFamily="34" charset="0"/>
                <a:ea typeface="微软雅黑" panose="020B0503020204020204" pitchFamily="34" charset="-122"/>
              </a:rPr>
              <a:t>公办校报名</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0483" name="自选图形 13"/>
          <p:cNvSpPr/>
          <p:nvPr>
            <p:custDataLst>
              <p:tags r:id="rId1"/>
            </p:custDataLst>
          </p:nvPr>
        </p:nvSpPr>
        <p:spPr>
          <a:xfrm>
            <a:off x="4643120" y="2207260"/>
            <a:ext cx="2295525" cy="2438400"/>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特别提醒：</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1.适龄儿童不能重复预报名。</a:t>
            </a:r>
            <a:endParaRPr lang="zh-CN" altLang="en-US"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2.请家长根据孩子情况选择正确的学生类型。</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（非常重要！！！）</a:t>
            </a:r>
            <a:endParaRPr lang="zh-CN" altLang="en-US" sz="1200" b="1" dirty="0">
              <a:latin typeface="微软雅黑" panose="020B0503020204020204" pitchFamily="34" charset="-122"/>
              <a:ea typeface="微软雅黑" panose="020B0503020204020204" pitchFamily="34" charset="-122"/>
            </a:endParaRPr>
          </a:p>
        </p:txBody>
      </p:sp>
      <p:pic>
        <p:nvPicPr>
          <p:cNvPr id="5" name="图片 4" descr="NN.png"/>
          <p:cNvPicPr>
            <a:picLocks noChangeAspect="1"/>
          </p:cNvPicPr>
          <p:nvPr>
            <p:custDataLst>
              <p:tags r:id="rId2"/>
            </p:custDataLst>
          </p:nvPr>
        </p:nvPicPr>
        <p:blipFill>
          <a:blip r:embed="rId3"/>
          <a:stretch>
            <a:fillRect/>
          </a:stretch>
        </p:blipFill>
        <p:spPr>
          <a:xfrm>
            <a:off x="5146675" y="1090295"/>
            <a:ext cx="1168400" cy="1011555"/>
          </a:xfrm>
          <a:prstGeom prst="rect">
            <a:avLst/>
          </a:prstGeom>
          <a:noFill/>
          <a:ln w="9525">
            <a:noFill/>
          </a:ln>
        </p:spPr>
      </p:pic>
      <p:pic>
        <p:nvPicPr>
          <p:cNvPr id="2" name="图片 1"/>
          <p:cNvPicPr>
            <a:picLocks noChangeAspect="1"/>
          </p:cNvPicPr>
          <p:nvPr>
            <p:custDataLst>
              <p:tags r:id="rId4"/>
            </p:custDataLst>
          </p:nvPr>
        </p:nvPicPr>
        <p:blipFill>
          <a:blip r:embed="rId5"/>
          <a:stretch>
            <a:fillRect/>
          </a:stretch>
        </p:blipFill>
        <p:spPr>
          <a:xfrm>
            <a:off x="1691005" y="627380"/>
            <a:ext cx="2218055" cy="451421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p:cTn id="13" dur="1000" fill="hold"/>
                                        <p:tgtEl>
                                          <p:spTgt spid="20483"/>
                                        </p:tgtEl>
                                        <p:attrNameLst>
                                          <p:attrName>ppt_w</p:attrName>
                                        </p:attrNameLst>
                                      </p:cBhvr>
                                      <p:tavLst>
                                        <p:tav tm="0">
                                          <p:val>
                                            <p:fltVal val="0.000000"/>
                                          </p:val>
                                        </p:tav>
                                        <p:tav tm="100000">
                                          <p:val>
                                            <p:strVal val="#ppt_w"/>
                                          </p:val>
                                        </p:tav>
                                      </p:tavLst>
                                    </p:anim>
                                    <p:anim calcmode="lin" valueType="num">
                                      <p:cBhvr>
                                        <p:cTn id="14" dur="1000" fill="hold"/>
                                        <p:tgtEl>
                                          <p:spTgt spid="20483"/>
                                        </p:tgtEl>
                                        <p:attrNameLst>
                                          <p:attrName>ppt_h</p:attrName>
                                        </p:attrNameLst>
                                      </p:cBhvr>
                                      <p:tavLst>
                                        <p:tav tm="0">
                                          <p:val>
                                            <p:fltVal val="0.000000"/>
                                          </p:val>
                                        </p:tav>
                                        <p:tav tm="100000">
                                          <p:val>
                                            <p:strVal val="#ppt_h"/>
                                          </p:val>
                                        </p:tav>
                                      </p:tavLst>
                                    </p:anim>
                                    <p:anim calcmode="lin" valueType="num">
                                      <p:cBhvr>
                                        <p:cTn id="15" dur="1000" fill="hold"/>
                                        <p:tgtEl>
                                          <p:spTgt spid="20483"/>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2048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39750" y="1059815"/>
            <a:ext cx="3257550" cy="2578100"/>
          </a:xfrm>
          <a:prstGeom prst="rect">
            <a:avLst/>
          </a:prstGeom>
        </p:spPr>
      </p:pic>
      <p:pic>
        <p:nvPicPr>
          <p:cNvPr id="3" name="图片 2"/>
          <p:cNvPicPr>
            <a:picLocks noChangeAspect="1"/>
          </p:cNvPicPr>
          <p:nvPr/>
        </p:nvPicPr>
        <p:blipFill>
          <a:blip r:embed="rId2"/>
          <a:stretch>
            <a:fillRect/>
          </a:stretch>
        </p:blipFill>
        <p:spPr>
          <a:xfrm>
            <a:off x="4716145" y="987425"/>
            <a:ext cx="2423795" cy="3347085"/>
          </a:xfrm>
          <a:prstGeom prst="rect">
            <a:avLst/>
          </a:prstGeom>
        </p:spPr>
      </p:pic>
      <p:sp>
        <p:nvSpPr>
          <p:cNvPr id="8" name="矩形标注 1073742867"/>
          <p:cNvSpPr/>
          <p:nvPr>
            <p:custDataLst>
              <p:tags r:id="rId3"/>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4" name="矩形标注 1073742867"/>
          <p:cNvSpPr/>
          <p:nvPr>
            <p:custDataLst>
              <p:tags r:id="rId4"/>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pic>
        <p:nvPicPr>
          <p:cNvPr id="3" name="图片 2"/>
          <p:cNvPicPr>
            <a:picLocks noChangeAspect="1"/>
          </p:cNvPicPr>
          <p:nvPr/>
        </p:nvPicPr>
        <p:blipFill>
          <a:blip r:embed="rId2"/>
          <a:stretch>
            <a:fillRect/>
          </a:stretch>
        </p:blipFill>
        <p:spPr>
          <a:xfrm>
            <a:off x="2843530" y="711200"/>
            <a:ext cx="2346960" cy="4364990"/>
          </a:xfrm>
          <a:prstGeom prst="rect">
            <a:avLst/>
          </a:prstGeom>
        </p:spPr>
      </p:pic>
      <p:sp>
        <p:nvSpPr>
          <p:cNvPr id="4" name="矩形标注 1073742863"/>
          <p:cNvSpPr/>
          <p:nvPr>
            <p:custDataLst>
              <p:tags r:id="rId3"/>
            </p:custDataLst>
          </p:nvPr>
        </p:nvSpPr>
        <p:spPr>
          <a:xfrm flipH="1">
            <a:off x="35560" y="3507740"/>
            <a:ext cx="2577465" cy="1194435"/>
          </a:xfrm>
          <a:prstGeom prst="wedgeRectCallout">
            <a:avLst>
              <a:gd name="adj1" fmla="val -63082"/>
              <a:gd name="adj2" fmla="val -1975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适龄儿童户口簿地址</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分析检测出儿童划片地址关键字，可点击标签搜索划片范围地址。</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家长再根据户口簿地址选择对应地址，【划片学校】会自动匹配出该地址对应的学校。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
        <p:nvSpPr>
          <p:cNvPr id="8" name="矩形标注 1073742863"/>
          <p:cNvSpPr/>
          <p:nvPr>
            <p:custDataLst>
              <p:tags r:id="rId4"/>
            </p:custDataLst>
          </p:nvPr>
        </p:nvSpPr>
        <p:spPr>
          <a:xfrm>
            <a:off x="5435600" y="2715895"/>
            <a:ext cx="2400935" cy="1852930"/>
          </a:xfrm>
          <a:prstGeom prst="wedgeRectCallout">
            <a:avLst>
              <a:gd name="adj1" fmla="val -61928"/>
              <a:gd name="adj2" fmla="val -1528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手动输入请参照市教育局、区教卫局公布的学校划片范围输入具体小区名字或</a:t>
            </a:r>
            <a:r>
              <a:rPr lang="en-US" altLang="zh-CN" sz="1200" b="1" baseline="30000" dirty="0">
                <a:solidFill>
                  <a:srgbClr val="24923B"/>
                </a:solidFill>
                <a:latin typeface="微软雅黑" panose="020B0503020204020204" pitchFamily="34" charset="-122"/>
                <a:ea typeface="微软雅黑" panose="020B0503020204020204" pitchFamily="34" charset="-122"/>
              </a:rPr>
              <a:t>XX</a:t>
            </a:r>
            <a:r>
              <a:rPr lang="zh-CN" altLang="en-US" sz="1200" b="1" baseline="30000" dirty="0">
                <a:solidFill>
                  <a:srgbClr val="24923B"/>
                </a:solidFill>
                <a:latin typeface="微软雅黑" panose="020B0503020204020204" pitchFamily="34" charset="-122"/>
                <a:ea typeface="微软雅黑" panose="020B0503020204020204" pitchFamily="34" charset="-122"/>
              </a:rPr>
              <a:t>村、</a:t>
            </a:r>
            <a:r>
              <a:rPr lang="en-US" altLang="zh-CN" sz="1200" b="1" baseline="30000" dirty="0">
                <a:solidFill>
                  <a:srgbClr val="24923B"/>
                </a:solidFill>
                <a:latin typeface="微软雅黑" panose="020B0503020204020204" pitchFamily="34" charset="-122"/>
                <a:ea typeface="微软雅黑" panose="020B0503020204020204" pitchFamily="34" charset="-122"/>
              </a:rPr>
              <a:t>XX</a:t>
            </a:r>
            <a:r>
              <a:rPr lang="zh-CN" altLang="en-US" sz="1200" b="1" baseline="30000" dirty="0">
                <a:solidFill>
                  <a:srgbClr val="24923B"/>
                </a:solidFill>
                <a:latin typeface="微软雅黑" panose="020B0503020204020204" pitchFamily="34" charset="-122"/>
                <a:ea typeface="微软雅黑" panose="020B0503020204020204" pitchFamily="34" charset="-122"/>
              </a:rPr>
              <a:t>路。系统将根据家长输入的内容弹出可选择的划片范围地址。</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家长再根据户口簿地址选择对应地址，【划片学校】会自动匹配出该地址对应的学校。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067810" y="1995805"/>
            <a:ext cx="2252980" cy="213995"/>
          </a:xfrm>
          <a:prstGeom prst="rect">
            <a:avLst/>
          </a:prstGeom>
          <a:noFill/>
        </p:spPr>
        <p:txBody>
          <a:bodyPr wrap="square" rtlCol="0">
            <a:spAutoFit/>
          </a:bodyPr>
          <a:p>
            <a:r>
              <a:rPr lang="zh-CN" altLang="en-US" sz="800" b="1">
                <a:solidFill>
                  <a:srgbClr val="FF0000"/>
                </a:solidFill>
              </a:rPr>
              <a:t>高新区农村户籍的适龄儿童选</a:t>
            </a:r>
            <a:r>
              <a:rPr lang="en-US" altLang="zh-CN" sz="800" b="1">
                <a:solidFill>
                  <a:srgbClr val="FF0000"/>
                </a:solidFill>
              </a:rPr>
              <a:t>“</a:t>
            </a:r>
            <a:r>
              <a:rPr lang="zh-CN" altLang="en-US" sz="800" b="1">
                <a:solidFill>
                  <a:srgbClr val="FF0000"/>
                </a:solidFill>
              </a:rPr>
              <a:t>是</a:t>
            </a:r>
            <a:r>
              <a:rPr lang="en-US" altLang="zh-CN" sz="800" b="1">
                <a:solidFill>
                  <a:srgbClr val="FF0000"/>
                </a:solidFill>
              </a:rPr>
              <a:t>”</a:t>
            </a:r>
            <a:endParaRPr lang="en-US" altLang="zh-CN" sz="800" b="1">
              <a:solidFill>
                <a:srgbClr val="FF0000"/>
              </a:solidFill>
            </a:endParaRPr>
          </a:p>
        </p:txBody>
      </p:sp>
      <p:sp>
        <p:nvSpPr>
          <p:cNvPr id="25603" name="矩形标注 1073742923"/>
          <p:cNvSpPr/>
          <p:nvPr>
            <p:custDataLst>
              <p:tags r:id="rId5"/>
            </p:custDataLst>
          </p:nvPr>
        </p:nvSpPr>
        <p:spPr>
          <a:xfrm>
            <a:off x="899160" y="1995805"/>
            <a:ext cx="1710055" cy="805815"/>
          </a:xfrm>
          <a:prstGeom prst="wedgeRectCallout">
            <a:avLst>
              <a:gd name="adj1" fmla="val 59506"/>
              <a:gd name="adj2" fmla="val 9598"/>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u="sng" dirty="0">
                <a:solidFill>
                  <a:srgbClr val="FF0000"/>
                </a:solidFill>
                <a:latin typeface="微软雅黑" panose="020B0503020204020204" pitchFamily="34" charset="-122"/>
                <a:ea typeface="微软雅黑" panose="020B0503020204020204" pitchFamily="34" charset="-122"/>
              </a:rPr>
              <a:t>请按实际下拉选择填写不动产信息。</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randombar(horizontal)">
                                      <p:cBhvr>
                                        <p:cTn id="15"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2560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 name="图片 2"/>
          <p:cNvPicPr>
            <a:picLocks noChangeAspect="1"/>
          </p:cNvPicPr>
          <p:nvPr/>
        </p:nvPicPr>
        <p:blipFill>
          <a:blip r:embed="rId1"/>
          <a:stretch>
            <a:fillRect/>
          </a:stretch>
        </p:blipFill>
        <p:spPr>
          <a:xfrm>
            <a:off x="3275965" y="717550"/>
            <a:ext cx="2167255" cy="387413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7" name="矩形标注 1073742867"/>
          <p:cNvSpPr/>
          <p:nvPr>
            <p:custDataLst>
              <p:tags r:id="rId2"/>
            </p:custDataLst>
          </p:nvPr>
        </p:nvSpPr>
        <p:spPr>
          <a:xfrm>
            <a:off x="5940425" y="1059815"/>
            <a:ext cx="1053465" cy="2384425"/>
          </a:xfrm>
          <a:prstGeom prst="wedgeRectCallout">
            <a:avLst>
              <a:gd name="adj1" fmla="val -99186"/>
              <a:gd name="adj2" fmla="val -25312"/>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家长信息请如实输入具体内容。父亲、母亲或其他监护人其中一方的户口簿地址必须与适龄儿童的一致。</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21510" name="矩形标注 1073742868"/>
          <p:cNvSpPr/>
          <p:nvPr>
            <p:custDataLst>
              <p:tags r:id="rId3"/>
            </p:custDataLst>
          </p:nvPr>
        </p:nvSpPr>
        <p:spPr>
          <a:xfrm>
            <a:off x="1835785" y="3507740"/>
            <a:ext cx="1059180" cy="921385"/>
          </a:xfrm>
          <a:prstGeom prst="wedgeRectCallout">
            <a:avLst>
              <a:gd name="adj1" fmla="val 92985"/>
              <a:gd name="adj2" fmla="val 32204"/>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strips(downLeft)">
                                      <p:cBhvr>
                                        <p:cTn id="11" dur="12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15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755015" y="1059815"/>
            <a:ext cx="3257550" cy="2578100"/>
          </a:xfrm>
          <a:prstGeom prst="rect">
            <a:avLst/>
          </a:prstGeom>
        </p:spPr>
      </p:pic>
      <p:sp>
        <p:nvSpPr>
          <p:cNvPr id="10" name="矩形标注 1073742867"/>
          <p:cNvSpPr/>
          <p:nvPr>
            <p:custDataLst>
              <p:tags r:id="rId2"/>
            </p:custDataLst>
          </p:nvPr>
        </p:nvSpPr>
        <p:spPr>
          <a:xfrm>
            <a:off x="479425" y="3867785"/>
            <a:ext cx="3808730" cy="648970"/>
          </a:xfrm>
          <a:prstGeom prst="wedgeRectCallout">
            <a:avLst>
              <a:gd name="adj1" fmla="val 22907"/>
              <a:gd name="adj2" fmla="val -4090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1" name="矩形标注 1073742867"/>
          <p:cNvSpPr/>
          <p:nvPr>
            <p:custDataLst>
              <p:tags r:id="rId3"/>
            </p:custDataLst>
          </p:nvPr>
        </p:nvSpPr>
        <p:spPr>
          <a:xfrm>
            <a:off x="7740650" y="1275715"/>
            <a:ext cx="791210" cy="3312795"/>
          </a:xfrm>
          <a:prstGeom prst="wedgeRectCallout">
            <a:avLst>
              <a:gd name="adj1" fmla="val -47271"/>
              <a:gd name="adj2" fmla="val -23778"/>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4926330" y="1059815"/>
            <a:ext cx="2197735" cy="3597910"/>
          </a:xfrm>
          <a:prstGeom prst="rect">
            <a:avLst/>
          </a:prstGeom>
        </p:spPr>
      </p:pic>
      <p:sp>
        <p:nvSpPr>
          <p:cNvPr id="14" name="右箭头 13"/>
          <p:cNvSpPr/>
          <p:nvPr/>
        </p:nvSpPr>
        <p:spPr>
          <a:xfrm rot="16200000">
            <a:off x="2342515"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427855" y="627380"/>
            <a:ext cx="2301240" cy="4385310"/>
          </a:xfrm>
          <a:prstGeom prst="rect">
            <a:avLst/>
          </a:prstGeom>
        </p:spPr>
      </p:pic>
      <p:sp>
        <p:nvSpPr>
          <p:cNvPr id="25603" name="矩形标注 1073742923"/>
          <p:cNvSpPr/>
          <p:nvPr>
            <p:custDataLst>
              <p:tags r:id="rId2"/>
            </p:custDataLst>
          </p:nvPr>
        </p:nvSpPr>
        <p:spPr>
          <a:xfrm>
            <a:off x="1907540" y="987425"/>
            <a:ext cx="1710055" cy="3571875"/>
          </a:xfrm>
          <a:prstGeom prst="wedgeRectCallout">
            <a:avLst>
              <a:gd name="adj1" fmla="val 99721"/>
              <a:gd name="adj2" fmla="val 9626"/>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政策照顾类型有：</a:t>
            </a:r>
            <a:endParaRPr lang="zh-CN" altLang="en-US" sz="1200" b="1"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台商子女；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高层次人才子女；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港澳台适龄儿童；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华侨子女；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外籍适龄儿童；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消防救援人员子女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孤儿、烈士子女、见义勇为人员子女；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住宅被征收人子女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军人子女；</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其他政策照顾对象子女。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u="sng" dirty="0">
                <a:solidFill>
                  <a:srgbClr val="FF0000"/>
                </a:solidFill>
                <a:latin typeface="微软雅黑" panose="020B0503020204020204" pitchFamily="34" charset="-122"/>
                <a:ea typeface="微软雅黑" panose="020B0503020204020204" pitchFamily="34" charset="-122"/>
              </a:rPr>
              <a:t>请按实际下拉选择</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horizontal)">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 name="图片 5"/>
          <p:cNvPicPr>
            <a:picLocks noChangeAspect="1"/>
          </p:cNvPicPr>
          <p:nvPr/>
        </p:nvPicPr>
        <p:blipFill>
          <a:blip r:embed="rId1"/>
          <a:stretch>
            <a:fillRect/>
          </a:stretch>
        </p:blipFill>
        <p:spPr>
          <a:xfrm>
            <a:off x="5076190" y="1059180"/>
            <a:ext cx="2621915" cy="3401060"/>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12" name="矩形标注 1073742868"/>
          <p:cNvSpPr/>
          <p:nvPr>
            <p:custDataLst>
              <p:tags r:id="rId2"/>
            </p:custDataLst>
          </p:nvPr>
        </p:nvSpPr>
        <p:spPr>
          <a:xfrm>
            <a:off x="7524115" y="2860040"/>
            <a:ext cx="1428115" cy="636905"/>
          </a:xfrm>
          <a:prstGeom prst="wedgeRectCallout">
            <a:avLst>
              <a:gd name="adj1" fmla="val -38350"/>
              <a:gd name="adj2" fmla="val 123379"/>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1403985" y="1059180"/>
            <a:ext cx="2938145" cy="325247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39750" y="1059815"/>
            <a:ext cx="3257550" cy="2578100"/>
          </a:xfrm>
          <a:prstGeom prst="rect">
            <a:avLst/>
          </a:prstGeom>
        </p:spPr>
      </p:pic>
      <p:sp>
        <p:nvSpPr>
          <p:cNvPr id="4" name="矩形标注 1073742867"/>
          <p:cNvSpPr/>
          <p:nvPr>
            <p:custDataLst>
              <p:tags r:id="rId2"/>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7" name="矩形标注 1073742867"/>
          <p:cNvSpPr/>
          <p:nvPr>
            <p:custDataLst>
              <p:tags r:id="rId3"/>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4"/>
          <a:stretch>
            <a:fillRect/>
          </a:stretch>
        </p:blipFill>
        <p:spPr>
          <a:xfrm>
            <a:off x="4841240" y="1015365"/>
            <a:ext cx="2282825" cy="347345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198" y="12405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93" y="127862"/>
            <a:ext cx="632255" cy="601345"/>
          </a:xfrm>
          <a:prstGeom prst="rect">
            <a:avLst/>
          </a:prstGeom>
        </p:spPr>
      </p:pic>
      <p:pic>
        <p:nvPicPr>
          <p:cNvPr id="2" name="图片 1"/>
          <p:cNvPicPr>
            <a:picLocks noChangeAspect="1"/>
          </p:cNvPicPr>
          <p:nvPr/>
        </p:nvPicPr>
        <p:blipFill>
          <a:blip r:embed="rId2"/>
          <a:stretch>
            <a:fillRect/>
          </a:stretch>
        </p:blipFill>
        <p:spPr>
          <a:xfrm>
            <a:off x="3491865" y="628015"/>
            <a:ext cx="2292350" cy="4438650"/>
          </a:xfrm>
          <a:prstGeom prst="rect">
            <a:avLst/>
          </a:prstGeom>
        </p:spPr>
      </p:pic>
      <p:sp>
        <p:nvSpPr>
          <p:cNvPr id="25603" name="矩形标注 1073742923"/>
          <p:cNvSpPr/>
          <p:nvPr>
            <p:custDataLst>
              <p:tags r:id="rId3"/>
            </p:custDataLst>
          </p:nvPr>
        </p:nvSpPr>
        <p:spPr>
          <a:xfrm>
            <a:off x="1547495" y="1923415"/>
            <a:ext cx="1710055" cy="805815"/>
          </a:xfrm>
          <a:prstGeom prst="wedgeRectCallout">
            <a:avLst>
              <a:gd name="adj1" fmla="val 59506"/>
              <a:gd name="adj2" fmla="val 9598"/>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u="sng" dirty="0">
                <a:solidFill>
                  <a:srgbClr val="FF0000"/>
                </a:solidFill>
                <a:latin typeface="微软雅黑" panose="020B0503020204020204" pitchFamily="34" charset="-122"/>
                <a:ea typeface="微软雅黑" panose="020B0503020204020204" pitchFamily="34" charset="-122"/>
              </a:rPr>
              <a:t>请按实际下拉选择填写不动产信息。</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5" name="矩形标注 1073742863"/>
          <p:cNvSpPr/>
          <p:nvPr>
            <p:custDataLst>
              <p:tags r:id="rId4"/>
            </p:custDataLst>
          </p:nvPr>
        </p:nvSpPr>
        <p:spPr>
          <a:xfrm>
            <a:off x="6012180" y="2860040"/>
            <a:ext cx="2426970" cy="1692910"/>
          </a:xfrm>
          <a:prstGeom prst="wedgeRectCallout">
            <a:avLst>
              <a:gd name="adj1" fmla="val -60361"/>
              <a:gd name="adj2" fmla="val 763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eaLnBrk="1" hangingPunct="1">
              <a:lnSpc>
                <a:spcPts val="2000"/>
              </a:lnSpc>
              <a:buFont typeface="Arial" panose="020B0604020202020204" pitchFamily="34" charset="0"/>
            </a:pPr>
            <a:endParaRPr lang="zh-CN" altLang="en-US" sz="1200" b="1" baseline="30000" dirty="0">
              <a:solidFill>
                <a:srgbClr val="24923B"/>
              </a:solidFill>
              <a:latin typeface="微软雅黑" panose="020B0503020204020204" pitchFamily="34" charset="-122"/>
              <a:ea typeface="微软雅黑" panose="020B0503020204020204" pitchFamily="34" charset="-122"/>
              <a:sym typeface="+mn-ea"/>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sym typeface="+mn-ea"/>
              </a:rPr>
              <a:t>”</a:t>
            </a: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适龄儿童户口簿地址</a:t>
            </a:r>
            <a:r>
              <a:rPr lang="en-US" altLang="zh-CN" sz="1200" b="1" baseline="30000" dirty="0">
                <a:solidFill>
                  <a:srgbClr val="24923B"/>
                </a:solidFill>
                <a:latin typeface="微软雅黑" panose="020B0503020204020204" pitchFamily="34" charset="-122"/>
                <a:ea typeface="微软雅黑" panose="020B0503020204020204" pitchFamily="34" charset="-122"/>
                <a:sym typeface="+mn-ea"/>
              </a:rPr>
              <a:t>“</a:t>
            </a: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分析检测出关键字，可点击标签搜索显示适龄儿童居住地所在小区、村落或自建房，同时系统会自动匹配出该地址对应的材料核查学校。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sym typeface="+mn-ea"/>
            </a:endParaRPr>
          </a:p>
          <a:p>
            <a:pPr eaLnBrk="1" hangingPunct="1">
              <a:lnSpc>
                <a:spcPts val="2000"/>
              </a:lnSpc>
              <a:buFont typeface="Arial" panose="020B0604020202020204" pitchFamily="34" charset="0"/>
            </a:pP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horizontal)">
                                      <p:cBhvr>
                                        <p:cTn id="7" dur="2000"/>
                                        <p:tgtEl>
                                          <p:spTgt spid="2560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5076190" y="1059180"/>
            <a:ext cx="2621915" cy="3401060"/>
          </a:xfrm>
          <a:prstGeom prst="rect">
            <a:avLst/>
          </a:prstGeom>
        </p:spPr>
      </p:pic>
      <p:sp>
        <p:nvSpPr>
          <p:cNvPr id="7" name="矩形标注 1073742868"/>
          <p:cNvSpPr/>
          <p:nvPr>
            <p:custDataLst>
              <p:tags r:id="rId2"/>
            </p:custDataLst>
          </p:nvPr>
        </p:nvSpPr>
        <p:spPr>
          <a:xfrm>
            <a:off x="7524115" y="2860040"/>
            <a:ext cx="1428115" cy="636905"/>
          </a:xfrm>
          <a:prstGeom prst="wedgeRectCallout">
            <a:avLst>
              <a:gd name="adj1" fmla="val -38350"/>
              <a:gd name="adj2" fmla="val 123379"/>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1403985" y="1059180"/>
            <a:ext cx="2938145" cy="3252470"/>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198" y="516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5362" name="图片 4" descr="图片2"/>
          <p:cNvPicPr>
            <a:picLocks noChangeAspect="1"/>
          </p:cNvPicPr>
          <p:nvPr/>
        </p:nvPicPr>
        <p:blipFill>
          <a:blip r:embed="rId1"/>
          <a:stretch>
            <a:fillRect/>
          </a:stretch>
        </p:blipFill>
        <p:spPr>
          <a:xfrm>
            <a:off x="827405" y="621030"/>
            <a:ext cx="7467600" cy="4451350"/>
          </a:xfrm>
          <a:prstGeom prst="rect">
            <a:avLst/>
          </a:prstGeom>
          <a:noFill/>
          <a:ln w="9525">
            <a:noFill/>
          </a:ln>
        </p:spPr>
      </p:pic>
      <p:sp>
        <p:nvSpPr>
          <p:cNvPr id="15363" name="文本框 8"/>
          <p:cNvSpPr txBox="1"/>
          <p:nvPr/>
        </p:nvSpPr>
        <p:spPr>
          <a:xfrm>
            <a:off x="4373563" y="3607435"/>
            <a:ext cx="396875" cy="922338"/>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预报名</a:t>
            </a:r>
            <a:endParaRPr lang="zh-CN" altLang="en-US" dirty="0">
              <a:latin typeface="Arial" panose="020B0604020202020204" pitchFamily="34" charset="0"/>
            </a:endParaRPr>
          </a:p>
        </p:txBody>
      </p:sp>
      <p:sp>
        <p:nvSpPr>
          <p:cNvPr id="15364" name="文本框 9"/>
          <p:cNvSpPr txBox="1"/>
          <p:nvPr/>
        </p:nvSpPr>
        <p:spPr>
          <a:xfrm>
            <a:off x="4787583" y="3507423"/>
            <a:ext cx="371475" cy="1198562"/>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操作步骤</a:t>
            </a:r>
            <a:endParaRPr lang="zh-CN" altLang="en-US" dirty="0">
              <a:latin typeface="Arial" panose="020B0604020202020204" pitchFamily="34" charset="0"/>
            </a:endParaRPr>
          </a:p>
        </p:txBody>
      </p:sp>
      <p:sp>
        <p:nvSpPr>
          <p:cNvPr id="15365" name="文本框 10"/>
          <p:cNvSpPr txBox="1"/>
          <p:nvPr/>
        </p:nvSpPr>
        <p:spPr>
          <a:xfrm>
            <a:off x="6515735" y="3495040"/>
            <a:ext cx="263525" cy="1198563"/>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常见问题</a:t>
            </a:r>
            <a:endParaRPr lang="zh-CN" altLang="en-US" dirty="0">
              <a:latin typeface="Arial" panose="020B0604020202020204" pitchFamily="34" charset="0"/>
            </a:endParaRPr>
          </a:p>
        </p:txBody>
      </p:sp>
      <p:sp>
        <p:nvSpPr>
          <p:cNvPr id="15366" name="文本框 11"/>
          <p:cNvSpPr txBox="1"/>
          <p:nvPr/>
        </p:nvSpPr>
        <p:spPr>
          <a:xfrm>
            <a:off x="6947853" y="3723323"/>
            <a:ext cx="392112" cy="644525"/>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解答</a:t>
            </a:r>
            <a:endParaRPr lang="zh-CN" altLang="en-US" dirty="0">
              <a:latin typeface="Arial" panose="020B0604020202020204" pitchFamily="34" charset="0"/>
            </a:endParaRPr>
          </a:p>
        </p:txBody>
      </p:sp>
      <p:sp>
        <p:nvSpPr>
          <p:cNvPr id="15367" name="文本框 12"/>
          <p:cNvSpPr txBox="1"/>
          <p:nvPr/>
        </p:nvSpPr>
        <p:spPr>
          <a:xfrm>
            <a:off x="2576195" y="3495040"/>
            <a:ext cx="459740" cy="1364615"/>
          </a:xfrm>
          <a:prstGeom prst="rect">
            <a:avLst/>
          </a:prstGeom>
          <a:noFill/>
          <a:ln w="9525">
            <a:noFill/>
          </a:ln>
        </p:spPr>
        <p:txBody>
          <a:bodyPr vert="eaVert" wrap="square">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预报名方式</a:t>
            </a:r>
            <a:endParaRPr lang="zh-CN" altLang="en-US" dirty="0">
              <a:latin typeface="Arial" panose="020B0604020202020204" pitchFamily="34" charset="0"/>
            </a:endParaRPr>
          </a:p>
        </p:txBody>
      </p:sp>
      <p:sp>
        <p:nvSpPr>
          <p:cNvPr id="5" name="文本框 4"/>
          <p:cNvSpPr txBox="1"/>
          <p:nvPr/>
        </p:nvSpPr>
        <p:spPr>
          <a:xfrm>
            <a:off x="8474075" y="584200"/>
            <a:ext cx="3071495" cy="349885"/>
          </a:xfrm>
          <a:prstGeom prst="rect">
            <a:avLst/>
          </a:prstGeom>
          <a:noFill/>
        </p:spPr>
        <p:txBody>
          <a:bodyPr wrap="square" rtlCol="0">
            <a:noAutofit/>
          </a:bodyPr>
          <a:p>
            <a:endParaRPr lang="zh-CN" altLang="en-US"/>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514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644390" y="1059815"/>
            <a:ext cx="2499995" cy="3420110"/>
          </a:xfrm>
          <a:prstGeom prst="rect">
            <a:avLst/>
          </a:prstGeom>
        </p:spPr>
      </p:pic>
      <p:pic>
        <p:nvPicPr>
          <p:cNvPr id="6" name="图片 5"/>
          <p:cNvPicPr>
            <a:picLocks noChangeAspect="1"/>
          </p:cNvPicPr>
          <p:nvPr/>
        </p:nvPicPr>
        <p:blipFill>
          <a:blip r:embed="rId2"/>
          <a:stretch>
            <a:fillRect/>
          </a:stretch>
        </p:blipFill>
        <p:spPr>
          <a:xfrm>
            <a:off x="539750" y="1059815"/>
            <a:ext cx="3257550" cy="2578100"/>
          </a:xfrm>
          <a:prstGeom prst="rect">
            <a:avLst/>
          </a:prstGeom>
        </p:spPr>
      </p:pic>
      <p:sp>
        <p:nvSpPr>
          <p:cNvPr id="7" name="矩形标注 1073742867"/>
          <p:cNvSpPr/>
          <p:nvPr>
            <p:custDataLst>
              <p:tags r:id="rId3"/>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9" name="矩形标注 1073742867"/>
          <p:cNvSpPr/>
          <p:nvPr>
            <p:custDataLst>
              <p:tags r:id="rId4"/>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p:cNvPicPr>
            <a:picLocks noChangeAspect="1"/>
          </p:cNvPicPr>
          <p:nvPr/>
        </p:nvPicPr>
        <p:blipFill>
          <a:blip r:embed="rId1"/>
          <a:stretch>
            <a:fillRect/>
          </a:stretch>
        </p:blipFill>
        <p:spPr>
          <a:xfrm>
            <a:off x="3347720" y="627380"/>
            <a:ext cx="2071370" cy="420433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7" name="矩形标注 1073742863"/>
          <p:cNvSpPr/>
          <p:nvPr>
            <p:custDataLst>
              <p:tags r:id="rId2"/>
            </p:custDataLst>
          </p:nvPr>
        </p:nvSpPr>
        <p:spPr>
          <a:xfrm>
            <a:off x="5868035" y="2528570"/>
            <a:ext cx="2984500" cy="1429385"/>
          </a:xfrm>
          <a:prstGeom prst="wedgeRectCallout">
            <a:avLst>
              <a:gd name="adj1" fmla="val -66170"/>
              <a:gd name="adj2" fmla="val 28194"/>
            </a:avLst>
          </a:prstGeom>
          <a:solidFill>
            <a:srgbClr val="FFFFFF"/>
          </a:solidFill>
          <a:ln w="38100" cap="flat" cmpd="sng">
            <a:solidFill>
              <a:srgbClr val="24923B"/>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学生居住地址</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分析检测出关键字，可点击标签搜索显示随迁子女居住地所在小区、村落或自建房，同时系统会自动匹配出该地址对应的报名点学校。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b="1" u="sng" baseline="30000" dirty="0">
              <a:solidFill>
                <a:srgbClr val="FF0000"/>
              </a:solidFill>
              <a:latin typeface="微软雅黑" panose="020B0503020204020204" pitchFamily="34" charset="-122"/>
              <a:ea typeface="微软雅黑" panose="020B0503020204020204" pitchFamily="34" charset="-122"/>
            </a:endParaRPr>
          </a:p>
        </p:txBody>
      </p:sp>
      <p:sp>
        <p:nvSpPr>
          <p:cNvPr id="9" name="矩形标注 1073742867"/>
          <p:cNvSpPr/>
          <p:nvPr>
            <p:custDataLst>
              <p:tags r:id="rId3"/>
            </p:custDataLst>
          </p:nvPr>
        </p:nvSpPr>
        <p:spPr>
          <a:xfrm>
            <a:off x="1403985" y="2355215"/>
            <a:ext cx="1729105" cy="582930"/>
          </a:xfrm>
          <a:prstGeom prst="wedgeRectCallout">
            <a:avLst>
              <a:gd name="adj1" fmla="val 62459"/>
              <a:gd name="adj2" fmla="val 37544"/>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按父母居住凭证输入详细地址。</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6" name="图片 15"/>
          <p:cNvPicPr>
            <a:picLocks noChangeAspect="1"/>
          </p:cNvPicPr>
          <p:nvPr/>
        </p:nvPicPr>
        <p:blipFill>
          <a:blip r:embed="rId1"/>
          <a:stretch>
            <a:fillRect/>
          </a:stretch>
        </p:blipFill>
        <p:spPr>
          <a:xfrm>
            <a:off x="6300470" y="859155"/>
            <a:ext cx="2284730" cy="293941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12" name="矩形标注 1073742868"/>
          <p:cNvSpPr/>
          <p:nvPr>
            <p:custDataLst>
              <p:tags r:id="rId2"/>
            </p:custDataLst>
          </p:nvPr>
        </p:nvSpPr>
        <p:spPr>
          <a:xfrm>
            <a:off x="6876415" y="3822065"/>
            <a:ext cx="1017270" cy="848995"/>
          </a:xfrm>
          <a:prstGeom prst="wedgeRectCallout">
            <a:avLst>
              <a:gd name="adj1" fmla="val 22409"/>
              <a:gd name="adj2" fmla="val -69745"/>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stretch>
            <a:fillRect/>
          </a:stretch>
        </p:blipFill>
        <p:spPr>
          <a:xfrm>
            <a:off x="467360" y="859155"/>
            <a:ext cx="2570480" cy="2962910"/>
          </a:xfrm>
          <a:prstGeom prst="rect">
            <a:avLst/>
          </a:prstGeom>
        </p:spPr>
      </p:pic>
      <p:pic>
        <p:nvPicPr>
          <p:cNvPr id="15" name="图片 14"/>
          <p:cNvPicPr>
            <a:picLocks noChangeAspect="1"/>
          </p:cNvPicPr>
          <p:nvPr/>
        </p:nvPicPr>
        <p:blipFill>
          <a:blip r:embed="rId4"/>
          <a:stretch>
            <a:fillRect/>
          </a:stretch>
        </p:blipFill>
        <p:spPr>
          <a:xfrm>
            <a:off x="3347720" y="882015"/>
            <a:ext cx="2602230" cy="2940050"/>
          </a:xfrm>
          <a:prstGeom prst="rect">
            <a:avLst/>
          </a:prstGeom>
        </p:spPr>
      </p:pic>
      <p:sp>
        <p:nvSpPr>
          <p:cNvPr id="17" name="矩形标注 1073742867"/>
          <p:cNvSpPr/>
          <p:nvPr>
            <p:custDataLst>
              <p:tags r:id="rId5"/>
            </p:custDataLst>
          </p:nvPr>
        </p:nvSpPr>
        <p:spPr>
          <a:xfrm>
            <a:off x="1187450" y="3940175"/>
            <a:ext cx="1729105" cy="302260"/>
          </a:xfrm>
          <a:prstGeom prst="wedgeRectCallout">
            <a:avLst>
              <a:gd name="adj1" fmla="val 44344"/>
              <a:gd name="adj2" fmla="val -217436"/>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按实际情况下拉选择。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8" name="矩形标注 1073742867"/>
          <p:cNvSpPr/>
          <p:nvPr>
            <p:custDataLst>
              <p:tags r:id="rId6"/>
            </p:custDataLst>
          </p:nvPr>
        </p:nvSpPr>
        <p:spPr>
          <a:xfrm>
            <a:off x="4067810" y="3940175"/>
            <a:ext cx="1729105" cy="302260"/>
          </a:xfrm>
          <a:prstGeom prst="wedgeRectCallout">
            <a:avLst>
              <a:gd name="adj1" fmla="val 44344"/>
              <a:gd name="adj2" fmla="val -217436"/>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按实际情况下拉选择。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9" name="矩形标注 1073742867"/>
          <p:cNvSpPr/>
          <p:nvPr>
            <p:custDataLst>
              <p:tags r:id="rId7"/>
            </p:custDataLst>
          </p:nvPr>
        </p:nvSpPr>
        <p:spPr>
          <a:xfrm>
            <a:off x="5436235" y="1635760"/>
            <a:ext cx="678815" cy="1018540"/>
          </a:xfrm>
          <a:prstGeom prst="wedgeRectCallout">
            <a:avLst>
              <a:gd name="adj1" fmla="val 81116"/>
              <a:gd name="adj2" fmla="val -22078"/>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优先级按实际情况选择。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100"/>
                                        <p:tgtEl>
                                          <p:spTgt spid="1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1000"/>
                                        <p:tgtEl>
                                          <p:spTgt spid="18"/>
                                        </p:tgtEl>
                                      </p:cBhvr>
                                    </p:animEffect>
                                  </p:childTnLst>
                                </p:cTn>
                              </p:par>
                            </p:childTnLst>
                          </p:cTn>
                        </p:par>
                        <p:par>
                          <p:cTn id="16" fill="hold">
                            <p:stCondLst>
                              <p:cond delay="3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0" bldLvl="0" animBg="1"/>
      <p:bldP spid="18"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预报名操作步骤之五：</a:t>
            </a:r>
            <a:r>
              <a:rPr lang="zh-CN" altLang="en-US" sz="1600" b="1" dirty="0">
                <a:solidFill>
                  <a:srgbClr val="606060"/>
                </a:solidFill>
                <a:ea typeface="微软雅黑" panose="020B0503020204020204" pitchFamily="34" charset="-122"/>
                <a:sym typeface="+mn-ea"/>
              </a:rPr>
              <a:t>现场核验材料</a:t>
            </a:r>
            <a:endParaRPr lang="en-US" altLang="zh-CN" sz="1600" b="1" dirty="0">
              <a:solidFill>
                <a:srgbClr val="606060"/>
              </a:solidFill>
              <a:latin typeface="Arial" panose="020B0604020202020204" pitchFamily="34" charset="0"/>
              <a:ea typeface="微软雅黑" panose="020B0503020204020204" pitchFamily="34" charset="-122"/>
            </a:endParaRPr>
          </a:p>
        </p:txBody>
      </p:sp>
      <p:grpSp>
        <p:nvGrpSpPr>
          <p:cNvPr id="2" name="组 2"/>
          <p:cNvGrpSpPr/>
          <p:nvPr/>
        </p:nvGrpSpPr>
        <p:grpSpPr>
          <a:xfrm>
            <a:off x="4305300" y="2922270"/>
            <a:ext cx="2940050" cy="1889760"/>
            <a:chOff x="3708400" y="3551238"/>
            <a:chExt cx="5394325" cy="1804035"/>
          </a:xfrm>
        </p:grpSpPr>
        <p:sp>
          <p:nvSpPr>
            <p:cNvPr id="4" name="圆角矩形 3"/>
            <p:cNvSpPr/>
            <p:nvPr>
              <p:custDataLst>
                <p:tags r:id="rId1"/>
              </p:custDataLst>
            </p:nvPr>
          </p:nvSpPr>
          <p:spPr>
            <a:xfrm>
              <a:off x="3708400" y="3551238"/>
              <a:ext cx="5394325" cy="180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53"/>
            <p:cNvSpPr/>
            <p:nvPr>
              <p:custDataLst>
                <p:tags r:id="rId2"/>
              </p:custDataLst>
            </p:nvPr>
          </p:nvSpPr>
          <p:spPr>
            <a:xfrm>
              <a:off x="3815587" y="3795617"/>
              <a:ext cx="5044801" cy="1078420"/>
            </a:xfrm>
            <a:prstGeom prst="rect">
              <a:avLst/>
            </a:prstGeom>
            <a:noFill/>
            <a:ln w="9525">
              <a:noFill/>
            </a:ln>
          </p:spPr>
          <p:txBody>
            <a:bodyPr wrap="square">
              <a:spAutoFit/>
            </a:bodyPr>
            <a:p>
              <a:pPr eaLnBrk="1" hangingPunct="1">
                <a:lnSpc>
                  <a:spcPct val="150000"/>
                </a:lnSpc>
                <a:buFont typeface="Arial" panose="020B0604020202020204" pitchFamily="34" charset="0"/>
              </a:pPr>
              <a:endParaRPr lang="zh-CN" altLang="en-US" sz="900" b="1"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地点：先到意愿学校进行初查，并凭学校初查结果到区教卫局进行入学凭证复查。</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携带材料：适龄儿童身份证件、监护人身份证件和居住证明、政策照顾凭证（相关部门的认定材料）。</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grpSp>
        <p:nvGrpSpPr>
          <p:cNvPr id="22" name="组 1"/>
          <p:cNvGrpSpPr/>
          <p:nvPr/>
        </p:nvGrpSpPr>
        <p:grpSpPr>
          <a:xfrm>
            <a:off x="1403350" y="2985135"/>
            <a:ext cx="2724785" cy="1826260"/>
            <a:chOff x="277813" y="3562350"/>
            <a:chExt cx="3286125" cy="1659803"/>
          </a:xfrm>
        </p:grpSpPr>
        <p:sp>
          <p:nvSpPr>
            <p:cNvPr id="23" name="圆角矩形 22"/>
            <p:cNvSpPr/>
            <p:nvPr>
              <p:custDataLst>
                <p:tags r:id="rId3"/>
              </p:custDataLst>
            </p:nvPr>
          </p:nvSpPr>
          <p:spPr>
            <a:xfrm>
              <a:off x="277813" y="3562350"/>
              <a:ext cx="3286125" cy="165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2" name="矩形 55"/>
            <p:cNvSpPr/>
            <p:nvPr>
              <p:custDataLst>
                <p:tags r:id="rId4"/>
              </p:custDataLst>
            </p:nvPr>
          </p:nvSpPr>
          <p:spPr>
            <a:xfrm>
              <a:off x="372453" y="3846563"/>
              <a:ext cx="3096260" cy="837981"/>
            </a:xfrm>
            <a:prstGeom prst="rect">
              <a:avLst/>
            </a:prstGeom>
            <a:noFill/>
            <a:ln w="9525">
              <a:noFill/>
            </a:ln>
          </p:spPr>
          <p:txBody>
            <a:bodyPr>
              <a:spAutoFit/>
            </a:bodyPr>
            <a:p>
              <a:pPr eaLnBrk="1" hangingPunct="1">
                <a:lnSpc>
                  <a:spcPct val="150000"/>
                </a:lnSpc>
                <a:buFont typeface="Arial" panose="020B0604020202020204" pitchFamily="34" charset="0"/>
              </a:pPr>
              <a:endParaRPr lang="zh-CN" altLang="en-US" sz="900" b="1"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地点：先到报名点学校进行初查，并凭学校初查结果到区教卫局进行入学凭证复查。</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携带材料：居民户口簿等有关材料。 </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sp>
        <p:nvSpPr>
          <p:cNvPr id="24" name="圆角矩形 23"/>
          <p:cNvSpPr/>
          <p:nvPr>
            <p:custDataLst>
              <p:tags r:id="rId5"/>
            </p:custDataLst>
          </p:nvPr>
        </p:nvSpPr>
        <p:spPr>
          <a:xfrm>
            <a:off x="349885" y="1043305"/>
            <a:ext cx="3081020" cy="1474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900" b="1">
              <a:ln>
                <a:noFill/>
              </a:ln>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effectLst/>
                <a:uLnTx/>
                <a:uFillTx/>
                <a:latin typeface="微软雅黑" panose="020B0503020204020204" pitchFamily="34" charset="-122"/>
                <a:ea typeface="微软雅黑" panose="020B0503020204020204" pitchFamily="34" charset="-122"/>
                <a:sym typeface="+mn-ea"/>
              </a:rPr>
              <a:t>地点：划片学校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effectLst/>
                <a:uLnTx/>
                <a:uFillTx/>
                <a:latin typeface="微软雅黑" panose="020B0503020204020204" pitchFamily="34" charset="-122"/>
                <a:ea typeface="微软雅黑" panose="020B0503020204020204" pitchFamily="34" charset="-122"/>
                <a:sym typeface="+mn-ea"/>
              </a:rPr>
              <a:t>携带材料：居民户口簿、父母身份证、房屋所有权证（不动产权证）。</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solidFill>
                  <a:srgbClr val="FF0000"/>
                </a:solidFill>
                <a:effectLst/>
                <a:uLnTx/>
                <a:uFillTx/>
                <a:latin typeface="微软雅黑" panose="020B0503020204020204" pitchFamily="34" charset="-122"/>
                <a:ea typeface="微软雅黑" panose="020B0503020204020204" pitchFamily="34" charset="-122"/>
                <a:sym typeface="+mn-ea"/>
              </a:rPr>
              <a:t>核查通过的片内生按学校公告时间注册。</a:t>
            </a:r>
            <a:endPar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24"/>
          <p:cNvSpPr/>
          <p:nvPr>
            <p:custDataLst>
              <p:tags r:id="rId6"/>
            </p:custDataLst>
          </p:nvPr>
        </p:nvSpPr>
        <p:spPr>
          <a:xfrm>
            <a:off x="3539490" y="1076325"/>
            <a:ext cx="4767580" cy="14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effectLst/>
                <a:uLnTx/>
                <a:uFillTx/>
                <a:latin typeface="微软雅黑" panose="020B0503020204020204" pitchFamily="34" charset="-122"/>
                <a:ea typeface="微软雅黑" panose="020B0503020204020204" pitchFamily="34" charset="-122"/>
                <a:sym typeface="+mn-ea"/>
              </a:rPr>
              <a:t>地点：报名点学校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effectLst/>
                <a:uLnTx/>
                <a:uFillTx/>
                <a:latin typeface="微软雅黑" panose="020B0503020204020204" pitchFamily="34" charset="-122"/>
                <a:ea typeface="微软雅黑" panose="020B0503020204020204" pitchFamily="34" charset="-122"/>
                <a:sym typeface="+mn-ea"/>
              </a:rPr>
              <a:t>携带材料：（</a:t>
            </a:r>
            <a:r>
              <a:rPr lang="en-US" altLang="zh-CN" sz="900" b="1">
                <a:ln>
                  <a:noFill/>
                </a:ln>
                <a:effectLst/>
                <a:uLnTx/>
                <a:uFillTx/>
                <a:latin typeface="微软雅黑" panose="020B0503020204020204" pitchFamily="34" charset="-122"/>
                <a:ea typeface="微软雅黑" panose="020B0503020204020204" pitchFamily="34" charset="-122"/>
                <a:sym typeface="+mn-ea"/>
              </a:rPr>
              <a:t>1</a:t>
            </a:r>
            <a:r>
              <a:rPr lang="zh-CN" altLang="en-US" sz="900" b="1">
                <a:ln>
                  <a:noFill/>
                </a:ln>
                <a:effectLst/>
                <a:uLnTx/>
                <a:uFillTx/>
                <a:latin typeface="微软雅黑" panose="020B0503020204020204" pitchFamily="34" charset="-122"/>
                <a:ea typeface="微软雅黑" panose="020B0503020204020204" pitchFamily="34" charset="-122"/>
                <a:sym typeface="+mn-ea"/>
              </a:rPr>
              <a:t>）原籍户口簿和父母身份证（</a:t>
            </a:r>
            <a:r>
              <a:rPr lang="en-US" altLang="zh-CN" sz="900" b="1">
                <a:ln>
                  <a:noFill/>
                </a:ln>
                <a:effectLst/>
                <a:uLnTx/>
                <a:uFillTx/>
                <a:latin typeface="微软雅黑" panose="020B0503020204020204" pitchFamily="34" charset="-122"/>
                <a:ea typeface="微软雅黑" panose="020B0503020204020204" pitchFamily="34" charset="-122"/>
                <a:sym typeface="+mn-ea"/>
              </a:rPr>
              <a:t>2</a:t>
            </a:r>
            <a:r>
              <a:rPr lang="zh-CN" altLang="en-US" sz="900" b="1">
                <a:ln>
                  <a:noFill/>
                </a:ln>
                <a:effectLst/>
                <a:uLnTx/>
                <a:uFillTx/>
                <a:latin typeface="微软雅黑" panose="020B0503020204020204" pitchFamily="34" charset="-122"/>
                <a:ea typeface="微软雅黑" panose="020B0503020204020204" pitchFamily="34" charset="-122"/>
                <a:sym typeface="+mn-ea"/>
              </a:rPr>
              <a:t>）父母双方辖区内居住证或房产证（不动产权证书、预告登记证或不动产登记证明）（</a:t>
            </a:r>
            <a:r>
              <a:rPr lang="en-US" altLang="zh-CN" sz="900" b="1">
                <a:ln>
                  <a:noFill/>
                </a:ln>
                <a:effectLst/>
                <a:uLnTx/>
                <a:uFillTx/>
                <a:latin typeface="微软雅黑" panose="020B0503020204020204" pitchFamily="34" charset="-122"/>
                <a:ea typeface="微软雅黑" panose="020B0503020204020204" pitchFamily="34" charset="-122"/>
                <a:sym typeface="+mn-ea"/>
              </a:rPr>
              <a:t>3</a:t>
            </a:r>
            <a:r>
              <a:rPr lang="zh-CN" altLang="en-US" sz="900" b="1">
                <a:ln>
                  <a:noFill/>
                </a:ln>
                <a:effectLst/>
                <a:uLnTx/>
                <a:uFillTx/>
                <a:latin typeface="微软雅黑" panose="020B0503020204020204" pitchFamily="34" charset="-122"/>
                <a:ea typeface="微软雅黑" panose="020B0503020204020204" pitchFamily="34" charset="-122"/>
                <a:sym typeface="+mn-ea"/>
              </a:rPr>
              <a:t>）可根据实际另行提供辖区内营业执照及纳税证明、父母市区社保缴费证明等材料。</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900" b="1">
                <a:ln>
                  <a:noFill/>
                </a:ln>
                <a:solidFill>
                  <a:srgbClr val="FF0000"/>
                </a:solidFill>
                <a:effectLst/>
                <a:uLnTx/>
                <a:uFillTx/>
                <a:latin typeface="微软雅黑" panose="020B0503020204020204" pitchFamily="34" charset="-122"/>
                <a:ea typeface="微软雅黑" panose="020B0503020204020204" pitchFamily="34" charset="-122"/>
                <a:sym typeface="+mn-ea"/>
              </a:rPr>
              <a:t>核查通过的随迁子女8月23日</a:t>
            </a:r>
            <a:r>
              <a:rPr lang="en-US" altLang="zh-CN" sz="900" b="1">
                <a:ln>
                  <a:noFill/>
                </a:ln>
                <a:solidFill>
                  <a:srgbClr val="FF0000"/>
                </a:solidFill>
                <a:effectLst/>
                <a:uLnTx/>
                <a:uFillTx/>
                <a:latin typeface="微软雅黑" panose="020B0503020204020204" pitchFamily="34" charset="-122"/>
                <a:ea typeface="微软雅黑" panose="020B0503020204020204" pitchFamily="34" charset="-122"/>
                <a:sym typeface="+mn-ea"/>
              </a:rPr>
              <a:t>8:00</a:t>
            </a:r>
            <a:r>
              <a:rPr lang="zh-CN" altLang="en-US" sz="900" b="1">
                <a:ln>
                  <a:noFill/>
                </a:ln>
                <a:solidFill>
                  <a:srgbClr val="FF0000"/>
                </a:solidFill>
                <a:effectLst/>
                <a:uLnTx/>
                <a:uFillTx/>
                <a:latin typeface="微软雅黑" panose="020B0503020204020204" pitchFamily="34" charset="-122"/>
                <a:ea typeface="微软雅黑" panose="020B0503020204020204" pitchFamily="34" charset="-122"/>
                <a:sym typeface="+mn-ea"/>
              </a:rPr>
              <a:t>至24日中午12:00通过预报名系统网络填报志愿。</a:t>
            </a:r>
            <a:endPar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nvGrpSpPr>
          <p:cNvPr id="26" name="组 3"/>
          <p:cNvGrpSpPr/>
          <p:nvPr/>
        </p:nvGrpSpPr>
        <p:grpSpPr>
          <a:xfrm>
            <a:off x="557530" y="889635"/>
            <a:ext cx="2536825" cy="403860"/>
            <a:chOff x="4449564" y="1962150"/>
            <a:chExt cx="2537024" cy="598279"/>
          </a:xfrm>
        </p:grpSpPr>
        <p:sp>
          <p:nvSpPr>
            <p:cNvPr id="27" name="AutoShape 2"/>
            <p:cNvSpPr>
              <a:spLocks noChangeArrowheads="1"/>
            </p:cNvSpPr>
            <p:nvPr>
              <p:custDataLst>
                <p:tags r:id="rId7"/>
              </p:custDataLst>
            </p:nvPr>
          </p:nvSpPr>
          <p:spPr bwMode="gray">
            <a:xfrm>
              <a:off x="4571811" y="1962150"/>
              <a:ext cx="2314757" cy="598279"/>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8" name="Text Box 3"/>
            <p:cNvSpPr txBox="1"/>
            <p:nvPr>
              <p:custDataLst>
                <p:tags r:id="rId8"/>
              </p:custDataLst>
            </p:nvPr>
          </p:nvSpPr>
          <p:spPr>
            <a:xfrm>
              <a:off x="5103030" y="2000502"/>
              <a:ext cx="1230091" cy="408260"/>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sym typeface="+mn-ea"/>
                </a:rPr>
                <a:t>片内生</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29" name="Oval 18"/>
            <p:cNvSpPr>
              <a:spLocks noChangeArrowheads="1"/>
            </p:cNvSpPr>
            <p:nvPr>
              <p:custDataLst>
                <p:tags r:id="rId9"/>
              </p:custDataLst>
            </p:nvPr>
          </p:nvSpPr>
          <p:spPr bwMode="gray">
            <a:xfrm>
              <a:off x="6637311" y="2067853"/>
              <a:ext cx="349277" cy="359391"/>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0" name="Oval 18"/>
            <p:cNvSpPr>
              <a:spLocks noChangeArrowheads="1"/>
            </p:cNvSpPr>
            <p:nvPr>
              <p:custDataLst>
                <p:tags r:id="rId10"/>
              </p:custDataLst>
            </p:nvPr>
          </p:nvSpPr>
          <p:spPr bwMode="gray">
            <a:xfrm>
              <a:off x="4449564" y="2061510"/>
              <a:ext cx="349277" cy="357277"/>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31" name="组 5"/>
          <p:cNvGrpSpPr/>
          <p:nvPr/>
        </p:nvGrpSpPr>
        <p:grpSpPr>
          <a:xfrm>
            <a:off x="4036695" y="891540"/>
            <a:ext cx="3735070" cy="398145"/>
            <a:chOff x="2339752" y="2932113"/>
            <a:chExt cx="4646836" cy="599090"/>
          </a:xfrm>
        </p:grpSpPr>
        <p:sp>
          <p:nvSpPr>
            <p:cNvPr id="33" name="AutoShape 6"/>
            <p:cNvSpPr>
              <a:spLocks noChangeArrowheads="1"/>
            </p:cNvSpPr>
            <p:nvPr>
              <p:custDataLst>
                <p:tags r:id="rId11"/>
              </p:custDataLst>
            </p:nvPr>
          </p:nvSpPr>
          <p:spPr bwMode="gray">
            <a:xfrm>
              <a:off x="2450882" y="2932113"/>
              <a:ext cx="4435689"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 name="Text Box 7"/>
            <p:cNvSpPr txBox="1"/>
            <p:nvPr>
              <p:custDataLst>
                <p:tags r:id="rId12"/>
              </p:custDataLst>
            </p:nvPr>
          </p:nvSpPr>
          <p:spPr>
            <a:xfrm>
              <a:off x="2951747" y="3011366"/>
              <a:ext cx="3433928" cy="414681"/>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随迁子女</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35" name="Oval 19"/>
            <p:cNvSpPr>
              <a:spLocks noChangeArrowheads="1"/>
            </p:cNvSpPr>
            <p:nvPr>
              <p:custDataLst>
                <p:tags r:id="rId13"/>
              </p:custDataLst>
            </p:nvPr>
          </p:nvSpPr>
          <p:spPr bwMode="gray">
            <a:xfrm>
              <a:off x="6637321" y="3037959"/>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7" name="Oval 19"/>
            <p:cNvSpPr>
              <a:spLocks noChangeArrowheads="1"/>
            </p:cNvSpPr>
            <p:nvPr>
              <p:custDataLst>
                <p:tags r:id="rId14"/>
              </p:custDataLst>
            </p:nvPr>
          </p:nvSpPr>
          <p:spPr bwMode="gray">
            <a:xfrm>
              <a:off x="2339752" y="3069713"/>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38" name="组 3"/>
          <p:cNvGrpSpPr/>
          <p:nvPr/>
        </p:nvGrpSpPr>
        <p:grpSpPr>
          <a:xfrm>
            <a:off x="4602480" y="2733675"/>
            <a:ext cx="2378075" cy="408940"/>
            <a:chOff x="4069080" y="3016910"/>
            <a:chExt cx="4626928" cy="449262"/>
          </a:xfrm>
        </p:grpSpPr>
        <p:grpSp>
          <p:nvGrpSpPr>
            <p:cNvPr id="39" name="组 62"/>
            <p:cNvGrpSpPr/>
            <p:nvPr/>
          </p:nvGrpSpPr>
          <p:grpSpPr>
            <a:xfrm>
              <a:off x="4133773" y="3016910"/>
              <a:ext cx="4436454" cy="449262"/>
              <a:chOff x="2416098" y="2503253"/>
              <a:chExt cx="4436454" cy="599090"/>
            </a:xfrm>
          </p:grpSpPr>
          <p:sp>
            <p:nvSpPr>
              <p:cNvPr id="40" name="AutoShape 6"/>
              <p:cNvSpPr>
                <a:spLocks noChangeArrowheads="1"/>
              </p:cNvSpPr>
              <p:nvPr>
                <p:custDataLst>
                  <p:tags r:id="rId15"/>
                </p:custDataLst>
              </p:nvPr>
            </p:nvSpPr>
            <p:spPr bwMode="gray">
              <a:xfrm>
                <a:off x="2416098" y="2503253"/>
                <a:ext cx="4436454"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1" name="Text Box 7"/>
              <p:cNvSpPr txBox="1"/>
              <p:nvPr>
                <p:custDataLst>
                  <p:tags r:id="rId16"/>
                </p:custDataLst>
              </p:nvPr>
            </p:nvSpPr>
            <p:spPr>
              <a:xfrm>
                <a:off x="2707675" y="2600931"/>
                <a:ext cx="3928873" cy="403735"/>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其他政策照顾对象</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42" name="Oval 21"/>
            <p:cNvSpPr>
              <a:spLocks noChangeArrowheads="1"/>
            </p:cNvSpPr>
            <p:nvPr>
              <p:custDataLst>
                <p:tags r:id="rId17"/>
              </p:custDataLst>
            </p:nvPr>
          </p:nvSpPr>
          <p:spPr bwMode="gray">
            <a:xfrm>
              <a:off x="8346806"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3" name="Oval 21"/>
            <p:cNvSpPr>
              <a:spLocks noChangeArrowheads="1"/>
            </p:cNvSpPr>
            <p:nvPr>
              <p:custDataLst>
                <p:tags r:id="rId18"/>
              </p:custDataLst>
            </p:nvPr>
          </p:nvSpPr>
          <p:spPr bwMode="gray">
            <a:xfrm>
              <a:off x="4069080"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44" name="组 5"/>
          <p:cNvGrpSpPr/>
          <p:nvPr/>
        </p:nvGrpSpPr>
        <p:grpSpPr>
          <a:xfrm>
            <a:off x="1438910" y="2735580"/>
            <a:ext cx="2607310" cy="419100"/>
            <a:chOff x="355470" y="3349623"/>
            <a:chExt cx="3217597" cy="449263"/>
          </a:xfrm>
        </p:grpSpPr>
        <p:grpSp>
          <p:nvGrpSpPr>
            <p:cNvPr id="45" name="组 52"/>
            <p:cNvGrpSpPr/>
            <p:nvPr/>
          </p:nvGrpSpPr>
          <p:grpSpPr>
            <a:xfrm>
              <a:off x="355470" y="3349623"/>
              <a:ext cx="2946957" cy="449263"/>
              <a:chOff x="442729" y="4126656"/>
              <a:chExt cx="2948446" cy="598281"/>
            </a:xfrm>
          </p:grpSpPr>
          <p:grpSp>
            <p:nvGrpSpPr>
              <p:cNvPr id="46" name="组 56"/>
              <p:cNvGrpSpPr/>
              <p:nvPr/>
            </p:nvGrpSpPr>
            <p:grpSpPr>
              <a:xfrm>
                <a:off x="717636" y="4126656"/>
                <a:ext cx="2673539" cy="598281"/>
                <a:chOff x="4572384" y="1962150"/>
                <a:chExt cx="2673539" cy="598281"/>
              </a:xfrm>
            </p:grpSpPr>
            <p:sp>
              <p:nvSpPr>
                <p:cNvPr id="47" name="AutoShape 2"/>
                <p:cNvSpPr>
                  <a:spLocks noChangeArrowheads="1"/>
                </p:cNvSpPr>
                <p:nvPr>
                  <p:custDataLst>
                    <p:tags r:id="rId19"/>
                  </p:custDataLst>
                </p:nvPr>
              </p:nvSpPr>
              <p:spPr bwMode="gray">
                <a:xfrm>
                  <a:off x="4572384" y="1962150"/>
                  <a:ext cx="2630227" cy="598281"/>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3" name="Text Box 3"/>
                <p:cNvSpPr txBox="1"/>
                <p:nvPr>
                  <p:custDataLst>
                    <p:tags r:id="rId20"/>
                  </p:custDataLst>
                </p:nvPr>
              </p:nvSpPr>
              <p:spPr>
                <a:xfrm>
                  <a:off x="4705669" y="2041014"/>
                  <a:ext cx="2540254" cy="393415"/>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不符合划片的本地生</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54" name="Oval 20"/>
              <p:cNvSpPr>
                <a:spLocks noChangeArrowheads="1"/>
              </p:cNvSpPr>
              <p:nvPr>
                <p:custDataLst>
                  <p:tags r:id="rId21"/>
                </p:custDataLst>
              </p:nvPr>
            </p:nvSpPr>
            <p:spPr bwMode="gray">
              <a:xfrm>
                <a:off x="442729" y="4240213"/>
                <a:ext cx="349426" cy="359391"/>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56" name="Oval 20"/>
            <p:cNvSpPr>
              <a:spLocks noChangeArrowheads="1"/>
            </p:cNvSpPr>
            <p:nvPr>
              <p:custDataLst>
                <p:tags r:id="rId22"/>
              </p:custDataLst>
            </p:nvPr>
          </p:nvSpPr>
          <p:spPr bwMode="gray">
            <a:xfrm>
              <a:off x="3223817" y="3435803"/>
              <a:ext cx="349250" cy="268287"/>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pic>
        <p:nvPicPr>
          <p:cNvPr id="12" name="图片 1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p:tgtEl>
                                          <p:spTgt spid="24"/>
                                        </p:tgtEl>
                                        <p:attrNameLst>
                                          <p:attrName>ppt_y</p:attrName>
                                        </p:attrNameLst>
                                      </p:cBhvr>
                                      <p:tavLst>
                                        <p:tav tm="0">
                                          <p:val>
                                            <p:strVal val="#ppt_y+#ppt_h*1.125000"/>
                                          </p:val>
                                        </p:tav>
                                        <p:tav tm="100000">
                                          <p:val>
                                            <p:strVal val="#ppt_y"/>
                                          </p:val>
                                        </p:tav>
                                      </p:tavLst>
                                    </p:anim>
                                    <p:animEffect transition="in" filter="wipe(up)">
                                      <p:cBhvr>
                                        <p:cTn id="12" dur="1500"/>
                                        <p:tgtEl>
                                          <p:spTgt spid="24"/>
                                        </p:tgtEl>
                                      </p:cBhvr>
                                    </p:animEffect>
                                  </p:childTnLst>
                                </p:cTn>
                              </p:par>
                            </p:childTnLst>
                          </p:cTn>
                        </p:par>
                        <p:par>
                          <p:cTn id="13" fill="hold">
                            <p:stCondLst>
                              <p:cond delay="2500"/>
                            </p:stCondLst>
                            <p:childTnLst>
                              <p:par>
                                <p:cTn id="14" presetID="14" presetClass="entr" presetSubtype="1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1500"/>
                                        <p:tgtEl>
                                          <p:spTgt spid="31"/>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1500"/>
                                        <p:tgtEl>
                                          <p:spTgt spid="25"/>
                                        </p:tgtEl>
                                      </p:cBhvr>
                                    </p:animEffect>
                                  </p:childTnLst>
                                </p:cTn>
                              </p:par>
                            </p:childTnLst>
                          </p:cTn>
                        </p:par>
                        <p:par>
                          <p:cTn id="21" fill="hold">
                            <p:stCondLst>
                              <p:cond delay="5500"/>
                            </p:stCondLst>
                            <p:childTnLst>
                              <p:par>
                                <p:cTn id="22" presetID="18" presetClass="entr" presetSubtype="1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strips(downLeft)">
                                      <p:cBhvr>
                                        <p:cTn id="24" dur="1500"/>
                                        <p:tgtEl>
                                          <p:spTgt spid="44"/>
                                        </p:tgtEl>
                                      </p:cBhvr>
                                    </p:animEffect>
                                  </p:childTnLst>
                                </p:cTn>
                              </p:par>
                            </p:childTnLst>
                          </p:cTn>
                        </p:par>
                        <p:par>
                          <p:cTn id="25" fill="hold">
                            <p:stCondLst>
                              <p:cond delay="7000"/>
                            </p:stCondLst>
                            <p:childTnLst>
                              <p:par>
                                <p:cTn id="26" presetID="16" presetClass="entr" presetSubtype="2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1500"/>
                                        <p:tgtEl>
                                          <p:spTgt spid="22"/>
                                        </p:tgtEl>
                                      </p:cBhvr>
                                    </p:animEffect>
                                  </p:childTnLst>
                                </p:cTn>
                              </p:par>
                            </p:childTnLst>
                          </p:cTn>
                        </p:par>
                        <p:par>
                          <p:cTn id="29" fill="hold">
                            <p:stCondLst>
                              <p:cond delay="8500"/>
                            </p:stCondLst>
                            <p:childTnLst>
                              <p:par>
                                <p:cTn id="30" presetID="10"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500"/>
                                        <p:tgtEl>
                                          <p:spTgt spid="38"/>
                                        </p:tgtEl>
                                      </p:cBhvr>
                                    </p:animEffect>
                                  </p:childTnLst>
                                </p:cTn>
                              </p:par>
                            </p:childTnLst>
                          </p:cTn>
                        </p:par>
                        <p:par>
                          <p:cTn id="33" fill="hold">
                            <p:stCondLst>
                              <p:cond delay="100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 name="图片 8"/>
          <p:cNvPicPr>
            <a:picLocks noChangeAspect="1"/>
          </p:cNvPicPr>
          <p:nvPr>
            <p:custDataLst>
              <p:tags r:id="rId1"/>
            </p:custDataLst>
          </p:nvPr>
        </p:nvPicPr>
        <p:blipFill>
          <a:blip r:embed="rId2"/>
          <a:stretch>
            <a:fillRect/>
          </a:stretch>
        </p:blipFill>
        <p:spPr>
          <a:xfrm>
            <a:off x="5358765" y="1327150"/>
            <a:ext cx="1760220" cy="3808095"/>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1969135" y="1327150"/>
            <a:ext cx="1759585" cy="380809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预报名操作步骤之六：</a:t>
            </a:r>
            <a:r>
              <a:rPr lang="zh-CN" altLang="en-US" sz="1600" b="1" dirty="0">
                <a:solidFill>
                  <a:srgbClr val="FF0000"/>
                </a:solidFill>
                <a:ea typeface="微软雅黑" panose="020B0503020204020204" pitchFamily="34" charset="-122"/>
                <a:sym typeface="+mn-ea"/>
              </a:rPr>
              <a:t>随迁子女</a:t>
            </a:r>
            <a:r>
              <a:rPr lang="zh-CN" altLang="en-US" sz="1600" b="1" dirty="0">
                <a:solidFill>
                  <a:srgbClr val="606060"/>
                </a:solidFill>
                <a:ea typeface="微软雅黑" panose="020B0503020204020204" pitchFamily="34" charset="-122"/>
                <a:sym typeface="+mn-ea"/>
              </a:rPr>
              <a:t>网络填报志愿</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 name="文本框 1"/>
          <p:cNvSpPr txBox="1"/>
          <p:nvPr/>
        </p:nvSpPr>
        <p:spPr>
          <a:xfrm>
            <a:off x="179705" y="771525"/>
            <a:ext cx="8771255" cy="275590"/>
          </a:xfrm>
          <a:prstGeom prst="rect">
            <a:avLst/>
          </a:prstGeom>
          <a:noFill/>
        </p:spPr>
        <p:txBody>
          <a:bodyPr wrap="square" rtlCol="0" anchor="t">
            <a:spAutoFit/>
          </a:bodyPr>
          <a:p>
            <a:pPr eaLnBrk="1" hangingPunct="1">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8月23日</a:t>
            </a:r>
            <a:r>
              <a:rPr lang="en-US" altLang="zh-CN" sz="1200" dirty="0">
                <a:solidFill>
                  <a:srgbClr val="FF0000"/>
                </a:solidFill>
                <a:latin typeface="微软雅黑" panose="020B0503020204020204" pitchFamily="34" charset="-122"/>
                <a:ea typeface="微软雅黑" panose="020B0503020204020204" pitchFamily="34" charset="-122"/>
                <a:sym typeface="+mn-ea"/>
              </a:rPr>
              <a:t>08:00</a:t>
            </a:r>
            <a:r>
              <a:rPr lang="zh-CN" altLang="en-US" sz="1200" dirty="0">
                <a:solidFill>
                  <a:srgbClr val="FF0000"/>
                </a:solidFill>
                <a:latin typeface="微软雅黑" panose="020B0503020204020204" pitchFamily="34" charset="-122"/>
                <a:ea typeface="微软雅黑" panose="020B0503020204020204" pitchFamily="34" charset="-122"/>
                <a:sym typeface="+mn-ea"/>
              </a:rPr>
              <a:t>至24日12:00，入学凭证核查通过的随迁子女通过【招生入学</a:t>
            </a:r>
            <a:r>
              <a:rPr lang="en-US" altLang="zh-CN" sz="1200" dirty="0">
                <a:solidFill>
                  <a:srgbClr val="FF0000"/>
                </a:solidFill>
                <a:latin typeface="微软雅黑" panose="020B0503020204020204" pitchFamily="34" charset="-122"/>
                <a:ea typeface="微软雅黑" panose="020B0503020204020204" pitchFamily="34" charset="-122"/>
                <a:sym typeface="+mn-ea"/>
              </a:rPr>
              <a:t>-</a:t>
            </a:r>
            <a:r>
              <a:rPr lang="zh-CN" altLang="en-US" sz="1200" dirty="0">
                <a:solidFill>
                  <a:srgbClr val="FF0000"/>
                </a:solidFill>
                <a:latin typeface="微软雅黑" panose="020B0503020204020204" pitchFamily="34" charset="-122"/>
                <a:ea typeface="微软雅黑" panose="020B0503020204020204" pitchFamily="34" charset="-122"/>
                <a:sym typeface="+mn-ea"/>
              </a:rPr>
              <a:t>小学预报名</a:t>
            </a:r>
            <a:r>
              <a:rPr lang="en-US" altLang="zh-CN" sz="1200" dirty="0">
                <a:solidFill>
                  <a:srgbClr val="FF0000"/>
                </a:solidFill>
                <a:latin typeface="微软雅黑" panose="020B0503020204020204" pitchFamily="34" charset="-122"/>
                <a:ea typeface="微软雅黑" panose="020B0503020204020204" pitchFamily="34" charset="-122"/>
                <a:sym typeface="+mn-ea"/>
              </a:rPr>
              <a:t>-</a:t>
            </a:r>
            <a:r>
              <a:rPr lang="zh-CN" altLang="en-US" sz="1200" dirty="0">
                <a:solidFill>
                  <a:srgbClr val="FF0000"/>
                </a:solidFill>
                <a:latin typeface="微软雅黑" panose="020B0503020204020204" pitchFamily="34" charset="-122"/>
                <a:ea typeface="微软雅黑" panose="020B0503020204020204" pitchFamily="34" charset="-122"/>
                <a:sym typeface="+mn-ea"/>
              </a:rPr>
              <a:t>我要填报志愿】进行网络填报志愿。</a:t>
            </a:r>
            <a:endParaRPr lang="zh-CN" altLang="en-US" sz="1200" dirty="0">
              <a:solidFill>
                <a:srgbClr val="FF0000"/>
              </a:solidFill>
              <a:latin typeface="微软雅黑" panose="020B0503020204020204" pitchFamily="34" charset="-122"/>
              <a:ea typeface="微软雅黑" panose="020B0503020204020204" pitchFamily="34" charset="-122"/>
              <a:sym typeface="+mn-ea"/>
            </a:endParaRPr>
          </a:p>
        </p:txBody>
      </p:sp>
      <p:sp>
        <p:nvSpPr>
          <p:cNvPr id="29704" name="文本框 10"/>
          <p:cNvSpPr txBox="1"/>
          <p:nvPr>
            <p:custDataLst>
              <p:tags r:id="rId5"/>
            </p:custDataLst>
          </p:nvPr>
        </p:nvSpPr>
        <p:spPr>
          <a:xfrm>
            <a:off x="3738245" y="1996440"/>
            <a:ext cx="1620520" cy="2574290"/>
          </a:xfrm>
          <a:prstGeom prst="rect">
            <a:avLst/>
          </a:prstGeom>
          <a:noFill/>
          <a:ln w="9525">
            <a:noFill/>
          </a:ln>
        </p:spPr>
        <p:txBody>
          <a:bodyPr wrap="square">
            <a:noAutofit/>
          </a:bodyPr>
          <a:p>
            <a:pPr eaLnBrk="1" hangingPunct="1">
              <a:spcAft>
                <a:spcPts val="600"/>
              </a:spcAft>
              <a:buFont typeface="Arial" panose="020B0604020202020204" pitchFamily="34" charset="0"/>
            </a:pPr>
            <a:r>
              <a:rPr lang="zh-CN" sz="1400" dirty="0">
                <a:solidFill>
                  <a:srgbClr val="FF0000"/>
                </a:solidFill>
                <a:latin typeface="微软雅黑" panose="020B0503020204020204" pitchFamily="34" charset="-122"/>
                <a:ea typeface="微软雅黑" panose="020B0503020204020204" pitchFamily="34" charset="-122"/>
              </a:rPr>
              <a:t>高新区</a:t>
            </a:r>
            <a:r>
              <a:rPr lang="zh-CN" altLang="en-US" sz="1400" dirty="0">
                <a:solidFill>
                  <a:srgbClr val="FF0000"/>
                </a:solidFill>
                <a:latin typeface="微软雅黑" panose="020B0503020204020204" pitchFamily="34" charset="-122"/>
                <a:ea typeface="微软雅黑" panose="020B0503020204020204" pitchFamily="34" charset="-122"/>
              </a:rPr>
              <a:t>第一志愿默认为报名点学校，第二、三志愿随迁子女均可自行下拉选择有学位的学校。</a:t>
            </a:r>
            <a:endParaRPr lang="zh-CN" altLang="en-US" sz="14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6"/>
            </p:custDataLst>
          </p:nvPr>
        </p:nvPicPr>
        <p:blipFill>
          <a:blip r:embed="rId7"/>
          <a:stretch>
            <a:fillRect/>
          </a:stretch>
        </p:blipFill>
        <p:spPr>
          <a:xfrm>
            <a:off x="143510" y="1327150"/>
            <a:ext cx="1761490" cy="381127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7230745" y="1327150"/>
            <a:ext cx="1760220" cy="3808095"/>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randombar(horizontal)">
                                      <p:cBhvr>
                                        <p:cTn id="7" dur="2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预报名记录查看</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 name="文本框 1"/>
          <p:cNvSpPr txBox="1"/>
          <p:nvPr/>
        </p:nvSpPr>
        <p:spPr>
          <a:xfrm>
            <a:off x="326390" y="627380"/>
            <a:ext cx="8641080" cy="337185"/>
          </a:xfrm>
          <a:prstGeom prst="rect">
            <a:avLst/>
          </a:prstGeom>
          <a:noFill/>
        </p:spPr>
        <p:txBody>
          <a:bodyPr wrap="square" rtlCol="0" anchor="t">
            <a:spAutoFit/>
          </a:bodyPr>
          <a:p>
            <a:pPr eaLnBrk="1" hangingPunct="1">
              <a:buFont typeface="Arial" panose="020B0604020202020204" pitchFamily="34" charset="0"/>
            </a:pPr>
            <a:r>
              <a:rPr lang="zh-CN" altLang="en-US" sz="1600" dirty="0">
                <a:solidFill>
                  <a:srgbClr val="FF0000"/>
                </a:solidFill>
                <a:latin typeface="微软雅黑" panose="020B0503020204020204" pitchFamily="34" charset="-122"/>
                <a:ea typeface="微软雅黑" panose="020B0503020204020204" pitchFamily="34" charset="-122"/>
                <a:sym typeface="+mn-ea"/>
              </a:rPr>
              <a:t>可通过【个人中心</a:t>
            </a:r>
            <a:r>
              <a:rPr lang="en-US" altLang="zh-CN" sz="1600" dirty="0">
                <a:solidFill>
                  <a:srgbClr val="FF0000"/>
                </a:solidFill>
                <a:latin typeface="微软雅黑" panose="020B0503020204020204" pitchFamily="34" charset="-122"/>
                <a:ea typeface="微软雅黑" panose="020B0503020204020204" pitchFamily="34" charset="-122"/>
                <a:sym typeface="+mn-ea"/>
              </a:rPr>
              <a:t>-</a:t>
            </a:r>
            <a:r>
              <a:rPr lang="zh-CN" altLang="en-US" sz="1600" dirty="0">
                <a:solidFill>
                  <a:srgbClr val="FF0000"/>
                </a:solidFill>
                <a:latin typeface="微软雅黑" panose="020B0503020204020204" pitchFamily="34" charset="-122"/>
                <a:ea typeface="微软雅黑" panose="020B0503020204020204" pitchFamily="34" charset="-122"/>
                <a:sym typeface="+mn-ea"/>
              </a:rPr>
              <a:t>小学】查看预报名的记录信息。</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323850" y="964565"/>
            <a:ext cx="6057265" cy="3144520"/>
          </a:xfrm>
          <a:prstGeom prst="rect">
            <a:avLst/>
          </a:prstGeom>
        </p:spPr>
      </p:pic>
      <p:pic>
        <p:nvPicPr>
          <p:cNvPr id="11" name="图片 10"/>
          <p:cNvPicPr>
            <a:picLocks noChangeAspect="1"/>
          </p:cNvPicPr>
          <p:nvPr/>
        </p:nvPicPr>
        <p:blipFill>
          <a:blip r:embed="rId2"/>
          <a:stretch>
            <a:fillRect/>
          </a:stretch>
        </p:blipFill>
        <p:spPr>
          <a:xfrm>
            <a:off x="6588125" y="1059180"/>
            <a:ext cx="2054225" cy="2944495"/>
          </a:xfrm>
          <a:prstGeom prst="rect">
            <a:avLst/>
          </a:prstGeom>
        </p:spPr>
      </p:pic>
      <p:sp>
        <p:nvSpPr>
          <p:cNvPr id="12" name="文本框 11"/>
          <p:cNvSpPr txBox="1"/>
          <p:nvPr/>
        </p:nvSpPr>
        <p:spPr>
          <a:xfrm>
            <a:off x="395605" y="4011930"/>
            <a:ext cx="8836025" cy="1129665"/>
          </a:xfrm>
          <a:prstGeom prst="rect">
            <a:avLst/>
          </a:prstGeom>
          <a:noFill/>
        </p:spPr>
        <p:txBody>
          <a:bodyPr wrap="square" rtlCol="0" anchor="t">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查看：</a:t>
            </a:r>
            <a:r>
              <a:rPr lang="zh-CN" altLang="en-US" sz="900" dirty="0">
                <a:latin typeface="微软雅黑" panose="020B0503020204020204" pitchFamily="34" charset="-122"/>
                <a:ea typeface="微软雅黑" panose="020B0503020204020204" pitchFamily="34" charset="-122"/>
                <a:sym typeface="+mn-ea"/>
              </a:rPr>
              <a:t>查看预报名信息。</a:t>
            </a:r>
            <a:endParaRPr lang="zh-CN" altLang="en-US" sz="9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修改基本信息：</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预报名期间或被学校退回修改的，家长可修改填报学生信息重新提交；</a:t>
            </a:r>
            <a:r>
              <a:rPr lang="zh-CN" altLang="en-US" sz="900" dirty="0">
                <a:solidFill>
                  <a:srgbClr val="FF0000"/>
                </a:solidFill>
                <a:latin typeface="微软雅黑" panose="020B0503020204020204" pitchFamily="34" charset="-122"/>
                <a:ea typeface="微软雅黑" panose="020B0503020204020204" pitchFamily="34" charset="-122"/>
                <a:sym typeface="+mn-ea"/>
              </a:rPr>
              <a:t>注：不可修改辖区和学生类型。</a:t>
            </a:r>
            <a:endParaRPr lang="zh-CN" altLang="en-US" sz="900"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删除：</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预报名期间或被学校退回修改的家长可删除填报信息；</a:t>
            </a:r>
            <a:r>
              <a:rPr lang="zh-CN" altLang="en-US" sz="900" dirty="0">
                <a:solidFill>
                  <a:srgbClr val="FF0000"/>
                </a:solidFill>
                <a:latin typeface="微软雅黑" panose="020B0503020204020204" pitchFamily="34" charset="-122"/>
                <a:ea typeface="微软雅黑" panose="020B0503020204020204" pitchFamily="34" charset="-122"/>
                <a:sym typeface="+mn-ea"/>
              </a:rPr>
              <a:t>注：预报名期间删除后可再次填报，被学校退回不在预报名期间无法再次填报。</a:t>
            </a:r>
            <a:endParaRPr lang="zh-CN" altLang="en-US" sz="900"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修改辖区和类型：</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预报名期间或被学校退回修改的家长可修改辖区或学生类型信息。</a:t>
            </a:r>
            <a:endParaRPr lang="zh-CN" altLang="en-US" sz="900"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退回申请：</a:t>
            </a:r>
            <a:r>
              <a:rPr lang="zh-CN" altLang="en-US" sz="900" dirty="0">
                <a:latin typeface="微软雅黑" panose="020B0503020204020204" pitchFamily="34" charset="-122"/>
                <a:ea typeface="微软雅黑" panose="020B0503020204020204" pitchFamily="34" charset="-122"/>
                <a:sym typeface="+mn-ea"/>
              </a:rPr>
              <a:t>当预报名信息被学校审核后，家长可发起退回申请操作，退回操作学校同意后可再次进行修改、删除和修改辖区和类型操作。</a:t>
            </a:r>
            <a:endParaRPr lang="zh-CN" altLang="en-US" sz="900" dirty="0">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48" y="51662"/>
            <a:ext cx="632255" cy="601345"/>
          </a:xfrm>
          <a:prstGeom prst="rect">
            <a:avLst/>
          </a:prstGeom>
        </p:spPr>
      </p:pic>
    </p:spTree>
  </p:cSld>
  <p:clrMapOvr>
    <a:masterClrMapping/>
  </p:clrMapOvr>
  <p:transition spd="slow" advTm="2185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五边形 2"/>
          <p:cNvSpPr/>
          <p:nvPr/>
        </p:nvSpPr>
        <p:spPr>
          <a:xfrm>
            <a:off x="593725" y="2954655"/>
            <a:ext cx="7847330" cy="41910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：什么时候可以预报名？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593725" y="3357245"/>
            <a:ext cx="7847330" cy="46926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查看各区的招生引导页面（https://rjzc.fzedu.pub/enrollment/enter/primary）。</a:t>
            </a:r>
            <a:endPar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379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五边形 6"/>
          <p:cNvSpPr/>
          <p:nvPr/>
        </p:nvSpPr>
        <p:spPr>
          <a:xfrm>
            <a:off x="593725" y="748665"/>
            <a:ext cx="7847330" cy="41275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：家长忘记</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e</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福州或闽政通账号密码怎么办？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593725" y="1156970"/>
            <a:ext cx="7847330" cy="50228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家长可以</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联系</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e</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福州或闽政通客服，咨询密码重置操作。</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93725" y="1802765"/>
            <a:ext cx="7847330" cy="45656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：为什么我的网络正常，访问系统页面显示不太正常？</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593725" y="2259965"/>
            <a:ext cx="7847330" cy="544830"/>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电脑访问系统，建议使用谷歌浏览器。</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custDataLst>
              <p:tags r:id="rId1"/>
            </p:custDataLst>
          </p:nvPr>
        </p:nvSpPr>
        <p:spPr>
          <a:xfrm>
            <a:off x="563563" y="394716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：超龄的适龄儿童可以预报名吗？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custDataLst>
              <p:tags r:id="rId2"/>
            </p:custDataLst>
          </p:nvPr>
        </p:nvSpPr>
        <p:spPr>
          <a:xfrm>
            <a:off x="563880" y="4312285"/>
            <a:ext cx="7920355" cy="7874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：预报名对象应是在2017年9月1日至2018年8月31日之间出生的适龄儿童。如果孩子已超龄但尚未入学，应上传应入学当年的缓入学批复件，并持原件进行现场核验。</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6008"/>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8"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五边形 4"/>
          <p:cNvSpPr/>
          <p:nvPr/>
        </p:nvSpPr>
        <p:spPr>
          <a:xfrm>
            <a:off x="609600" y="648970"/>
            <a:ext cx="8133715" cy="6445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：片内生在</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户口所在小区、村落或自建房</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中输入小区了，为什么系统没有弹出来可以选择的划片范围地址？</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612140" y="1325245"/>
            <a:ext cx="8131175" cy="102806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学校在后台中导入的划片地址一般为XX路XX号、具体楼盘名称或</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XX村，建议按照市、区教育局公布的学校划片范围输入居住地关键词，您也可以尝试减少输入字数。如系统仍然没有弹出来可选择的划片范围地址，建议电话咨询划片学校。</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612140" y="2466975"/>
            <a:ext cx="8152130" cy="49784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sz="1400">
                <a:ln>
                  <a:noFill/>
                </a:ln>
                <a:solidFill>
                  <a:srgbClr val="002060"/>
                </a:solidFill>
                <a:effectLst/>
                <a:uLnTx/>
                <a:uFillTx/>
                <a:latin typeface="微软雅黑" panose="020B0503020204020204" pitchFamily="34" charset="-122"/>
                <a:ea typeface="微软雅黑" panose="020B0503020204020204" pitchFamily="34" charset="-122"/>
                <a:sym typeface="+mn-ea"/>
              </a:rPr>
              <a:t>8月20日前家庭户口、房产会发生变化怎么办？要不要预报名？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608330" y="2967990"/>
            <a:ext cx="8123555" cy="71691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628650" y="2949575"/>
            <a:ext cx="7892415" cy="737235"/>
          </a:xfrm>
          <a:prstGeom prst="rect">
            <a:avLst/>
          </a:prstGeom>
          <a:noFill/>
        </p:spPr>
        <p:txBody>
          <a:bodyPr wrap="square" rtlCol="0">
            <a:noAutofit/>
          </a:bodyPr>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在预报名系统中按现有情况进行登记。8月18日-20日直接到新的户口、房产划片学校报名，由学校审核是否符合片内生条件。</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596265" y="3836035"/>
            <a:ext cx="8135620" cy="54165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：政策照顾对象要预报名吗？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608330" y="4406265"/>
            <a:ext cx="8123555" cy="4953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628650" y="4371975"/>
            <a:ext cx="7789545" cy="570230"/>
          </a:xfrm>
          <a:prstGeom prst="rect">
            <a:avLst/>
          </a:prstGeom>
          <a:noFill/>
        </p:spPr>
        <p:txBody>
          <a:bodyPr wrap="square" rtlCol="0">
            <a:noAutofit/>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需要。</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五边形 3"/>
          <p:cNvSpPr/>
          <p:nvPr/>
        </p:nvSpPr>
        <p:spPr>
          <a:xfrm>
            <a:off x="390525" y="2682875"/>
            <a:ext cx="82708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：孤儿预报名怎么填写信息？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a:off x="390525" y="3089275"/>
            <a:ext cx="8270875" cy="201993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：（1）孤儿如为外地户口，不符合预报名条件，建议回户籍所在地就读或到民办学校就读。</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（2）如孤儿的户口在五区父母遗留或自有的房产所在地，并能提供房屋所有权证（不动产登记证），按片内生预报名，不需填写父母信息，填写其他监护人信息（户口簿地址按孤儿户口簿地址填写）。</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（3）未居住在父母或自有房产所在地的五区户口孤儿按学生类型“不符合划片的本地生”预报名，不需填写父母信息，填写其他监护人信息即可。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（4）孤儿如为政策照顾对象，同样只需填写监护人信息。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390525" y="691833"/>
            <a:ext cx="8272463"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：单亲家庭预报名怎么填写信息？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390525" y="1049020"/>
            <a:ext cx="8272780" cy="151193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：（1）单亲家庭片内生只需填写父母亲监护一方的信息，但监护方的户籍地址应和适龄儿童一致。</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（2）不符合划片的本地生、其他政策照顾对象中的单亲适龄儿童只需填写父母亲或其他监护人之一的信息。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（3）单亲家庭随迁子女按实际下拉选择监护方的居住凭证类型，丧失监护权或监护能力一方居住凭证类型选择“由父亲单方监护，不具备相应凭证”或“由母亲单方监护，不具备相应凭证”。</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103" y="51662"/>
            <a:ext cx="632255" cy="6013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五边形 14"/>
          <p:cNvSpPr/>
          <p:nvPr/>
        </p:nvSpPr>
        <p:spPr>
          <a:xfrm>
            <a:off x="525463" y="7127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：不会网络预报名的家长怎么办？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25780" y="1089025"/>
            <a:ext cx="7920355" cy="134175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525463" y="259842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：随迁子女要去哪里核验材料？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35305" y="2978785"/>
            <a:ext cx="7910830" cy="62611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到报名点学校核验材料（高新区随迁子女到预报名时系统自动跳转的报名点学校核验材料）。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535940" y="3723005"/>
            <a:ext cx="7906385" cy="43180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：家长怎么知道入学凭证核查结果？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525780" y="4191000"/>
            <a:ext cx="7920355" cy="87376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学校核验后系统会给片内生和随迁子女家长发送短信通知入学凭证核查结果。家长也可以登录系统查看。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
        <p:nvSpPr>
          <p:cNvPr id="8" name="文本框 7"/>
          <p:cNvSpPr txBox="1"/>
          <p:nvPr/>
        </p:nvSpPr>
        <p:spPr>
          <a:xfrm>
            <a:off x="546100" y="1125220"/>
            <a:ext cx="7540625" cy="1244600"/>
          </a:xfrm>
          <a:prstGeom prst="rect">
            <a:avLst/>
          </a:prstGeom>
          <a:noFill/>
        </p:spPr>
        <p:txBody>
          <a:bodyPr wrap="square" rtlCol="0" anchor="t">
            <a:noAutofit/>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：（1）为方便群众做好预报名工作，</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区教卫</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局制作了ppt版本的系统家长操作指南，家长可以登录福州教育网查看、下载。（2）</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区教卫</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局要求学校在预报名期间（工作日）安排专人在学校开展预报名服务工作，解答本校报名范围适龄儿童招生问题，协助家长做好子女的报名工作。</a:t>
            </a:r>
            <a:endPar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预报名方式</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 name="组 20"/>
          <p:cNvGrpSpPr/>
          <p:nvPr>
            <p:custDataLst>
              <p:tags r:id="rId1"/>
            </p:custDataLst>
          </p:nvPr>
        </p:nvGrpSpPr>
        <p:grpSpPr>
          <a:xfrm>
            <a:off x="838200" y="820738"/>
            <a:ext cx="8248651" cy="3975735"/>
            <a:chOff x="179512" y="1333257"/>
            <a:chExt cx="7508798" cy="4859880"/>
          </a:xfrm>
        </p:grpSpPr>
        <p:sp>
          <p:nvSpPr>
            <p:cNvPr id="4" name="文本框 1"/>
            <p:cNvSpPr txBox="1"/>
            <p:nvPr>
              <p:custDataLst>
                <p:tags r:id="rId2"/>
              </p:custDataLst>
            </p:nvPr>
          </p:nvSpPr>
          <p:spPr>
            <a:xfrm>
              <a:off x="290497" y="4275887"/>
              <a:ext cx="7149832" cy="1917250"/>
            </a:xfrm>
            <a:prstGeom prst="rect">
              <a:avLst/>
            </a:prstGeom>
            <a:noFill/>
            <a:ln w="9525">
              <a:noFill/>
            </a:ln>
          </p:spPr>
          <p:txBody>
            <a:bodyPr wrap="square">
              <a:spAutoFit/>
            </a:bodyPr>
            <a:p>
              <a:pPr eaLnBrk="1" hangingPunct="1">
                <a:lnSpc>
                  <a:spcPct val="200000"/>
                </a:lnSpc>
                <a:buFont typeface="Arial" panose="020B0604020202020204" pitchFamily="34" charset="0"/>
              </a:pP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sym typeface="+mn-ea"/>
                </a:rPr>
                <a:t>下载进入“e福州”</a:t>
              </a:r>
              <a:r>
                <a:rPr lang="en-US" altLang="zh-CN" sz="1200" dirty="0">
                  <a:latin typeface="微软雅黑" panose="020B0503020204020204" pitchFamily="34" charset="-122"/>
                  <a:ea typeface="微软雅黑" panose="020B0503020204020204" pitchFamily="34" charset="-122"/>
                  <a:sym typeface="+mn-ea"/>
                </a:rPr>
                <a:t>app</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首页</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教育专区</a:t>
              </a:r>
              <a:r>
                <a:rPr lang="en-US" altLang="zh-CN" sz="1200" dirty="0">
                  <a:latin typeface="微软雅黑" panose="020B0503020204020204" pitchFamily="34" charset="-122"/>
                  <a:ea typeface="微软雅黑" panose="020B0503020204020204" pitchFamily="34" charset="-122"/>
                  <a:sym typeface="+mn-ea"/>
                </a:rPr>
                <a:t>&gt;&gt;教育公共服务平台&gt;&gt;</a:t>
              </a:r>
              <a:r>
                <a:rPr lang="zh-CN" altLang="en-US" sz="1200" dirty="0">
                  <a:latin typeface="微软雅黑" panose="020B0503020204020204" pitchFamily="34" charset="-122"/>
                  <a:ea typeface="微软雅黑" panose="020B0503020204020204" pitchFamily="34" charset="-122"/>
                  <a:sym typeface="+mn-ea"/>
                </a:rPr>
                <a:t>教育专区</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榕教之窗</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招生入学</a:t>
              </a:r>
              <a:r>
                <a:rPr lang="en-US" altLang="zh-CN" sz="1200" dirty="0">
                  <a:latin typeface="微软雅黑" panose="020B0503020204020204" pitchFamily="34" charset="-122"/>
                  <a:ea typeface="微软雅黑" panose="020B0503020204020204" pitchFamily="34" charset="-122"/>
                  <a:sym typeface="+mn-ea"/>
                </a:rPr>
                <a:t>  &gt;&gt;</a:t>
              </a:r>
              <a:r>
                <a:rPr lang="zh-CN" altLang="zh-CN" sz="1200" dirty="0">
                  <a:latin typeface="微软雅黑" panose="020B0503020204020204" pitchFamily="34" charset="-122"/>
                  <a:ea typeface="微软雅黑" panose="020B0503020204020204" pitchFamily="34" charset="-122"/>
                  <a:sym typeface="+mn-ea"/>
                </a:rPr>
                <a:t>点击进入</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小学</a:t>
              </a:r>
              <a:r>
                <a:rPr lang="zh-CN" altLang="zh-CN" sz="1200" dirty="0">
                  <a:latin typeface="微软雅黑" panose="020B0503020204020204" pitchFamily="34" charset="-122"/>
                  <a:ea typeface="微软雅黑" panose="020B0503020204020204" pitchFamily="34" charset="-122"/>
                  <a:sym typeface="+mn-ea"/>
                </a:rPr>
                <a:t>招生</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页面，进入</a:t>
              </a:r>
              <a:r>
                <a:rPr lang="zh-CN" altLang="zh-CN" sz="1200" dirty="0">
                  <a:latin typeface="微软雅黑" panose="020B0503020204020204" pitchFamily="34" charset="-122"/>
                  <a:ea typeface="微软雅黑" panose="020B0503020204020204" pitchFamily="34" charset="-122"/>
                  <a:sym typeface="+mn-ea"/>
                </a:rPr>
                <a:t>预报名操作。</a:t>
              </a:r>
              <a:endParaRPr lang="zh-CN" altLang="zh-CN" sz="1200" dirty="0">
                <a:latin typeface="微软雅黑" panose="020B0503020204020204" pitchFamily="34" charset="-122"/>
                <a:ea typeface="微软雅黑" panose="020B0503020204020204" pitchFamily="34" charset="-122"/>
                <a:sym typeface="+mn-ea"/>
              </a:endParaRPr>
            </a:p>
            <a:p>
              <a:pPr eaLnBrk="1" hangingPunct="1">
                <a:lnSpc>
                  <a:spcPct val="200000"/>
                </a:lnSpc>
                <a:buFont typeface="Arial" panose="020B0604020202020204" pitchFamily="34" charset="0"/>
              </a:pPr>
              <a:r>
                <a:rPr lang="en-US" altLang="zh-CN" sz="1200" dirty="0">
                  <a:latin typeface="微软雅黑" panose="020B0503020204020204" pitchFamily="34" charset="-122"/>
                  <a:ea typeface="微软雅黑" panose="020B0503020204020204" pitchFamily="34" charset="-122"/>
                </a:rPr>
                <a:t>2.</a:t>
              </a:r>
              <a:r>
                <a:rPr lang="zh-CN" altLang="zh-CN" sz="1200" dirty="0">
                  <a:latin typeface="微软雅黑" panose="020B0503020204020204" pitchFamily="34" charset="-122"/>
                  <a:ea typeface="微软雅黑" panose="020B0503020204020204" pitchFamily="34" charset="-122"/>
                  <a:sym typeface="+mn-ea"/>
                </a:rPr>
                <a:t>下载进入“闽政通”</a:t>
              </a:r>
              <a:r>
                <a:rPr lang="en-US" altLang="zh-CN" sz="1200" dirty="0">
                  <a:latin typeface="微软雅黑" panose="020B0503020204020204" pitchFamily="34" charset="-122"/>
                  <a:ea typeface="微软雅黑" panose="020B0503020204020204" pitchFamily="34" charset="-122"/>
                  <a:sym typeface="+mn-ea"/>
                </a:rPr>
                <a:t>app</a:t>
              </a:r>
              <a:r>
                <a:rPr lang="zh-CN" altLang="zh-CN" sz="1200" dirty="0">
                  <a:latin typeface="微软雅黑" panose="020B0503020204020204" pitchFamily="34" charset="-122"/>
                  <a:ea typeface="微软雅黑" panose="020B0503020204020204" pitchFamily="34" charset="-122"/>
                  <a:sym typeface="+mn-ea"/>
                </a:rPr>
                <a:t>，在首页</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搜索服务</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输入</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小学入学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查找到</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小学入学预报名</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，点击进入预报名操作。</a:t>
              </a:r>
              <a:endParaRPr lang="en-US" altLang="zh-CN" sz="1200" dirty="0">
                <a:latin typeface="微软雅黑" panose="020B0503020204020204" pitchFamily="34" charset="-122"/>
                <a:ea typeface="微软雅黑" panose="020B0503020204020204" pitchFamily="34" charset="-122"/>
                <a:sym typeface="+mn-ea"/>
              </a:endParaRPr>
            </a:p>
          </p:txBody>
        </p:sp>
        <p:grpSp>
          <p:nvGrpSpPr>
            <p:cNvPr id="5" name="组 2"/>
            <p:cNvGrpSpPr/>
            <p:nvPr/>
          </p:nvGrpSpPr>
          <p:grpSpPr>
            <a:xfrm>
              <a:off x="179512" y="1628748"/>
              <a:ext cx="685771" cy="685771"/>
              <a:chOff x="1828800" y="2090686"/>
              <a:chExt cx="685771" cy="685771"/>
            </a:xfrm>
          </p:grpSpPr>
          <p:sp>
            <p:nvSpPr>
              <p:cNvPr id="6" name="AutoShape 5"/>
              <p:cNvSpPr/>
              <p:nvPr>
                <p:custDataLst>
                  <p:tags r:id="rId3"/>
                </p:custDataLst>
              </p:nvPr>
            </p:nvSpPr>
            <p:spPr>
              <a:xfrm>
                <a:off x="1828800" y="2090686"/>
                <a:ext cx="685771" cy="685771"/>
              </a:xfrm>
              <a:prstGeom prst="diamond">
                <a:avLst/>
              </a:prstGeom>
              <a:solidFill>
                <a:srgbClr val="74A1DE"/>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p>
                <a:pPr eaLnBrk="1" hangingPunct="1">
                  <a:buFont typeface="Arial" panose="020B0604020202020204" pitchFamily="34" charset="0"/>
                </a:pPr>
                <a:endParaRPr lang="zh-CN" altLang="en-US" dirty="0">
                  <a:solidFill>
                    <a:srgbClr val="000000"/>
                  </a:solidFill>
                  <a:latin typeface="Arial" panose="020B0604020202020204" pitchFamily="34" charset="0"/>
                </a:endParaRPr>
              </a:p>
            </p:txBody>
          </p:sp>
          <p:sp>
            <p:nvSpPr>
              <p:cNvPr id="7" name="Text Box 7"/>
              <p:cNvSpPr txBox="1">
                <a:spLocks noChangeArrowheads="1"/>
              </p:cNvSpPr>
              <p:nvPr>
                <p:custDataLst>
                  <p:tags r:id="rId4"/>
                </p:custDataLst>
              </p:nvPr>
            </p:nvSpPr>
            <p:spPr bwMode="gray">
              <a:xfrm>
                <a:off x="1981982" y="2121205"/>
                <a:ext cx="356943" cy="56275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rPr>
                  <a:t>一</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6392" name="组 17"/>
            <p:cNvGrpSpPr/>
            <p:nvPr/>
          </p:nvGrpSpPr>
          <p:grpSpPr>
            <a:xfrm>
              <a:off x="251524" y="3429758"/>
              <a:ext cx="685771" cy="942386"/>
              <a:chOff x="1828804" y="2497648"/>
              <a:chExt cx="685771" cy="942386"/>
            </a:xfrm>
          </p:grpSpPr>
          <p:sp>
            <p:nvSpPr>
              <p:cNvPr id="8" name="AutoShape 9"/>
              <p:cNvSpPr/>
              <p:nvPr>
                <p:custDataLst>
                  <p:tags r:id="rId5"/>
                </p:custDataLst>
              </p:nvPr>
            </p:nvSpPr>
            <p:spPr>
              <a:xfrm>
                <a:off x="1829048" y="2753078"/>
                <a:ext cx="684983" cy="686950"/>
              </a:xfrm>
              <a:prstGeom prst="diamond">
                <a:avLst/>
              </a:prstGeom>
              <a:solidFill>
                <a:srgbClr val="E49514"/>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sym typeface="+mn-ea"/>
                  </a:rPr>
                  <a:t>二</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 Box 11"/>
              <p:cNvSpPr txBox="1">
                <a:spLocks noChangeArrowheads="1"/>
              </p:cNvSpPr>
              <p:nvPr/>
            </p:nvSpPr>
            <p:spPr bwMode="gray">
              <a:xfrm>
                <a:off x="2086278" y="2496927"/>
                <a:ext cx="355497" cy="6151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9" name="矩形 3"/>
            <p:cNvSpPr/>
            <p:nvPr>
              <p:custDataLst>
                <p:tags r:id="rId6"/>
              </p:custDataLst>
            </p:nvPr>
          </p:nvSpPr>
          <p:spPr>
            <a:xfrm>
              <a:off x="1180931" y="1333257"/>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电脑端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0" name="矩形 18"/>
            <p:cNvSpPr/>
            <p:nvPr>
              <p:custDataLst>
                <p:tags r:id="rId7"/>
              </p:custDataLst>
            </p:nvPr>
          </p:nvSpPr>
          <p:spPr>
            <a:xfrm>
              <a:off x="251190" y="2322154"/>
              <a:ext cx="7437120" cy="1014513"/>
            </a:xfrm>
            <a:prstGeom prst="rect">
              <a:avLst/>
            </a:prstGeom>
            <a:noFill/>
            <a:ln w="9525">
              <a:noFill/>
            </a:ln>
          </p:spPr>
          <p:txBody>
            <a:bodyPr wrap="square">
              <a:spAutoFit/>
            </a:bodyPr>
            <a:p>
              <a:pPr eaLnBrk="1" hangingPunct="1">
                <a:lnSpc>
                  <a:spcPct val="200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sym typeface="+mn-ea"/>
                </a:rPr>
                <a:t>访问“榕教之窗”网站地址：https://</a:t>
              </a:r>
              <a:r>
                <a:rPr lang="en-US" altLang="zh-CN" sz="1200" dirty="0">
                  <a:latin typeface="微软雅黑" panose="020B0503020204020204" pitchFamily="34" charset="-122"/>
                  <a:ea typeface="微软雅黑" panose="020B0503020204020204" pitchFamily="34" charset="-122"/>
                  <a:sym typeface="+mn-ea"/>
                </a:rPr>
                <a:t>rjzc.</a:t>
              </a:r>
              <a:r>
                <a:rPr lang="zh-CN" altLang="en-US" sz="1200" dirty="0">
                  <a:latin typeface="微软雅黑" panose="020B0503020204020204" pitchFamily="34" charset="-122"/>
                  <a:ea typeface="微软雅黑" panose="020B0503020204020204" pitchFamily="34" charset="-122"/>
                  <a:sym typeface="+mn-ea"/>
                </a:rPr>
                <a:t>fzedu.pub（</a:t>
              </a:r>
              <a:r>
                <a:rPr lang="zh-CN" altLang="en-US" sz="1200" dirty="0">
                  <a:solidFill>
                    <a:srgbClr val="FF0000"/>
                  </a:solidFill>
                  <a:latin typeface="微软雅黑" panose="020B0503020204020204" pitchFamily="34" charset="-122"/>
                  <a:ea typeface="微软雅黑" panose="020B0503020204020204" pitchFamily="34" charset="-122"/>
                  <a:sym typeface="+mn-ea"/>
                </a:rPr>
                <a:t>建议使用谷歌浏览器或360极速模式浏览器</a:t>
              </a:r>
              <a:r>
                <a:rPr lang="zh-CN" altLang="en-US" sz="1200" dirty="0">
                  <a:latin typeface="微软雅黑" panose="020B0503020204020204" pitchFamily="34" charset="-122"/>
                  <a:ea typeface="微软雅黑" panose="020B0503020204020204" pitchFamily="34" charset="-122"/>
                  <a:sym typeface="+mn-ea"/>
                </a:rPr>
                <a:t>），点击“登录”，使用</a:t>
              </a:r>
              <a:r>
                <a:rPr sz="1200" dirty="0">
                  <a:latin typeface="微软雅黑" panose="020B0503020204020204" pitchFamily="34" charset="-122"/>
                  <a:ea typeface="微软雅黑" panose="020B0503020204020204" pitchFamily="34" charset="-122"/>
                  <a:sym typeface="+mn-ea"/>
                </a:rPr>
                <a:t>e福州app</a:t>
              </a:r>
              <a:r>
                <a:rPr lang="zh-CN" sz="1200" dirty="0">
                  <a:latin typeface="微软雅黑" panose="020B0503020204020204" pitchFamily="34" charset="-122"/>
                  <a:ea typeface="微软雅黑" panose="020B0503020204020204" pitchFamily="34" charset="-122"/>
                  <a:sym typeface="+mn-ea"/>
                </a:rPr>
                <a:t>扫码</a:t>
              </a:r>
              <a:r>
                <a:rPr sz="1200" dirty="0">
                  <a:latin typeface="微软雅黑" panose="020B0503020204020204" pitchFamily="34" charset="-122"/>
                  <a:ea typeface="微软雅黑" panose="020B0503020204020204" pitchFamily="34" charset="-122"/>
                  <a:sym typeface="+mn-ea"/>
                </a:rPr>
                <a:t>登录或</a:t>
              </a:r>
              <a:r>
                <a:rPr lang="zh-CN" sz="1200" dirty="0">
                  <a:latin typeface="微软雅黑" panose="020B0503020204020204" pitchFamily="34" charset="-122"/>
                  <a:ea typeface="微软雅黑" panose="020B0503020204020204" pitchFamily="34" charset="-122"/>
                  <a:sym typeface="+mn-ea"/>
                </a:rPr>
                <a:t>用户密码</a:t>
              </a:r>
              <a:r>
                <a:rPr sz="1200" dirty="0">
                  <a:latin typeface="微软雅黑" panose="020B0503020204020204" pitchFamily="34" charset="-122"/>
                  <a:ea typeface="微软雅黑" panose="020B0503020204020204" pitchFamily="34" charset="-122"/>
                  <a:sym typeface="+mn-ea"/>
                </a:rPr>
                <a:t>登录</a:t>
              </a:r>
              <a:r>
                <a:rPr lang="en-US" altLang="zh-CN" sz="1200" dirty="0">
                  <a:solidFill>
                    <a:srgbClr val="000000"/>
                  </a:solidFill>
                  <a:latin typeface="微软雅黑" panose="020B0503020204020204" pitchFamily="34" charset="-122"/>
                  <a:ea typeface="微软雅黑" panose="020B0503020204020204" pitchFamily="34" charset="-122"/>
                  <a:sym typeface="+mn-ea"/>
                </a:rPr>
                <a:t>&gt;&gt;“</a:t>
              </a:r>
              <a:r>
                <a:rPr lang="zh-CN" altLang="en-US" sz="1200" dirty="0">
                  <a:solidFill>
                    <a:srgbClr val="000000"/>
                  </a:solidFill>
                  <a:latin typeface="微软雅黑" panose="020B0503020204020204" pitchFamily="34" charset="-122"/>
                  <a:ea typeface="微软雅黑" panose="020B0503020204020204" pitchFamily="34" charset="-122"/>
                  <a:sym typeface="+mn-ea"/>
                </a:rPr>
                <a:t>榕教招生</a:t>
              </a:r>
              <a:r>
                <a:rPr lang="en-US" altLang="zh-CN" sz="1200" dirty="0">
                  <a:solidFill>
                    <a:srgbClr val="000000"/>
                  </a:solidFill>
                  <a:latin typeface="微软雅黑" panose="020B0503020204020204" pitchFamily="34" charset="-122"/>
                  <a:ea typeface="微软雅黑" panose="020B0503020204020204" pitchFamily="34" charset="-122"/>
                  <a:sym typeface="+mn-ea"/>
                </a:rPr>
                <a:t>”&gt;&gt;</a:t>
              </a:r>
              <a:r>
                <a:rPr lang="zh-CN" altLang="en-US" sz="1200" dirty="0">
                  <a:solidFill>
                    <a:srgbClr val="000000"/>
                  </a:solidFill>
                  <a:latin typeface="微软雅黑" panose="020B0503020204020204" pitchFamily="34" charset="-122"/>
                  <a:ea typeface="微软雅黑" panose="020B0503020204020204" pitchFamily="34" charset="-122"/>
                  <a:sym typeface="+mn-ea"/>
                </a:rPr>
                <a:t>“小学招生”进入预报名操作。</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1" name="矩形 19"/>
            <p:cNvSpPr/>
            <p:nvPr>
              <p:custDataLst>
                <p:tags r:id="rId8"/>
              </p:custDataLst>
            </p:nvPr>
          </p:nvSpPr>
          <p:spPr>
            <a:xfrm>
              <a:off x="1180706" y="3429971"/>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手机端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1335"/>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4"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五边形 11"/>
          <p:cNvSpPr/>
          <p:nvPr/>
        </p:nvSpPr>
        <p:spPr>
          <a:xfrm>
            <a:off x="558800" y="729615"/>
            <a:ext cx="7902575" cy="44259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随迁子女可以填报哪些学校的志愿？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3" name="五边形 12"/>
          <p:cNvSpPr/>
          <p:nvPr/>
        </p:nvSpPr>
        <p:spPr>
          <a:xfrm>
            <a:off x="558800" y="1191895"/>
            <a:ext cx="7920355" cy="111696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8月22日，区教卫局公布辖区内向随迁子女开放的小学学位余额和审核通过的随迁子女人数</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。随迁子女第一志愿默认为报名点学校，不可更改。所有随迁子女二、三志愿均可自行填报区内有学位的学校。</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五边形 4"/>
          <p:cNvSpPr/>
          <p:nvPr/>
        </p:nvSpPr>
        <p:spPr>
          <a:xfrm>
            <a:off x="558800" y="2484120"/>
            <a:ext cx="7902575" cy="4286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：随迁子女怎么知道派位结果？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558800" y="2924810"/>
            <a:ext cx="7920355" cy="45656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家长也可以登录系统个人中心查看。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
        <p:nvSpPr>
          <p:cNvPr id="8" name="五边形 7"/>
          <p:cNvSpPr/>
          <p:nvPr/>
        </p:nvSpPr>
        <p:spPr>
          <a:xfrm>
            <a:off x="539115" y="3507740"/>
            <a:ext cx="7902575" cy="4286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：如果错过预报名怎么办</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539115" y="3948430"/>
            <a:ext cx="7920355" cy="76009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：8月18日 8:00 至20日18:00，各小学接受未预报名的片内生、其他政策照顾对象及不符合划片的本地生补报名以及不符合“六年一户学位”要求的适龄儿童。</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981075" y="3948430"/>
            <a:ext cx="3048000" cy="456565"/>
          </a:xfrm>
          <a:prstGeom prst="rect">
            <a:avLst/>
          </a:prstGeom>
          <a:noFill/>
        </p:spPr>
        <p:txBody>
          <a:bodyPr wrap="square" rtlCol="0">
            <a:noAutofit/>
          </a:bodyPr>
          <a:p>
            <a:endParaRPr lang="zh-CN" altLang="en-US"/>
          </a:p>
        </p:txBody>
      </p:sp>
    </p:spTree>
  </p:cSld>
  <p:clrMapOvr>
    <a:masterClrMapping/>
  </p:clrMapOvr>
  <p:transition spd="slow" advTm="6008"/>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8474075" y="584200"/>
            <a:ext cx="3071495" cy="349885"/>
          </a:xfrm>
          <a:prstGeom prst="rect">
            <a:avLst/>
          </a:prstGeom>
          <a:noFill/>
        </p:spPr>
        <p:txBody>
          <a:bodyPr wrap="square" rtlCol="0">
            <a:noAutofit/>
          </a:bodyPr>
          <a:p>
            <a:endParaRPr lang="zh-CN" altLang="en-US"/>
          </a:p>
        </p:txBody>
      </p:sp>
      <p:sp>
        <p:nvSpPr>
          <p:cNvPr id="2" name="文本框 1"/>
          <p:cNvSpPr txBox="1"/>
          <p:nvPr>
            <p:custDataLst>
              <p:tags r:id="rId1"/>
            </p:custDataLst>
          </p:nvPr>
        </p:nvSpPr>
        <p:spPr>
          <a:xfrm>
            <a:off x="1979540" y="1391556"/>
            <a:ext cx="5559802" cy="829945"/>
          </a:xfrm>
          <a:prstGeom prst="rect">
            <a:avLst/>
          </a:prstGeom>
          <a:noFill/>
        </p:spPr>
        <p:txBody>
          <a:bodyPr wrap="square" rtlCol="0" anchor="ctr">
            <a:spAutoFit/>
          </a:bodyPr>
          <a:p>
            <a:pPr>
              <a:lnSpc>
                <a:spcPct val="120000"/>
              </a:lnSpc>
            </a:pPr>
            <a:r>
              <a:rPr lang="zh-CN" altLang="en-US" sz="4000" b="1" spc="100" dirty="0">
                <a:solidFill>
                  <a:srgbClr val="485157"/>
                </a:solidFill>
                <a:latin typeface="微软雅黑" panose="020B0503020204020204" pitchFamily="34" charset="-122"/>
                <a:ea typeface="微软雅黑" panose="020B0503020204020204" pitchFamily="34" charset="-122"/>
              </a:rPr>
              <a:t>手机端</a:t>
            </a:r>
            <a:r>
              <a:rPr lang="zh-CN" altLang="en-US" sz="2400" b="1" spc="100" dirty="0">
                <a:solidFill>
                  <a:srgbClr val="485157"/>
                </a:solidFill>
                <a:latin typeface="微软雅黑" panose="020B0503020204020204" pitchFamily="34" charset="-122"/>
                <a:ea typeface="微软雅黑" panose="020B0503020204020204" pitchFamily="34" charset="-122"/>
                <a:sym typeface="+mn-ea"/>
              </a:rPr>
              <a:t>操作步骤</a:t>
            </a:r>
            <a:endParaRPr lang="zh-CN" altLang="en-US" sz="2400" b="1" spc="100" dirty="0">
              <a:solidFill>
                <a:srgbClr val="485157"/>
              </a:solidFill>
              <a:latin typeface="微软雅黑" panose="020B0503020204020204" pitchFamily="34" charset="-122"/>
              <a:ea typeface="微软雅黑" panose="020B0503020204020204" pitchFamily="34" charset="-122"/>
            </a:endParaRPr>
          </a:p>
        </p:txBody>
      </p:sp>
      <p:cxnSp>
        <p:nvCxnSpPr>
          <p:cNvPr id="3" name="直接连接符 2"/>
          <p:cNvCxnSpPr/>
          <p:nvPr>
            <p:custDataLst>
              <p:tags r:id="rId2"/>
            </p:custDataLst>
          </p:nvPr>
        </p:nvCxnSpPr>
        <p:spPr>
          <a:xfrm>
            <a:off x="2110111" y="2190736"/>
            <a:ext cx="4232777" cy="0"/>
          </a:xfrm>
          <a:prstGeom prst="line">
            <a:avLst/>
          </a:prstGeom>
          <a:noFill/>
          <a:ln w="19050" cap="flat" cmpd="sng" algn="ctr">
            <a:solidFill>
              <a:srgbClr val="485157"/>
            </a:solidFill>
            <a:prstDash val="solid"/>
            <a:miter lim="800000"/>
          </a:ln>
          <a:effectLst/>
        </p:spPr>
      </p:cxnSp>
      <p:sp>
        <p:nvSpPr>
          <p:cNvPr id="7" name="自选图形 13"/>
          <p:cNvSpPr/>
          <p:nvPr>
            <p:custDataLst>
              <p:tags r:id="rId3"/>
            </p:custDataLst>
          </p:nvPr>
        </p:nvSpPr>
        <p:spPr>
          <a:xfrm>
            <a:off x="1907540" y="2286000"/>
            <a:ext cx="5824855" cy="1647825"/>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特别提醒：</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1.</a:t>
            </a:r>
            <a:r>
              <a:rPr lang="en-US" altLang="zh-CN" sz="1200" b="1" dirty="0">
                <a:latin typeface="微软雅黑" panose="020B0503020204020204" pitchFamily="34" charset="-122"/>
                <a:ea typeface="微软雅黑" panose="020B0503020204020204" pitchFamily="34" charset="-122"/>
              </a:rPr>
              <a:t>PC</a:t>
            </a:r>
            <a:r>
              <a:rPr lang="zh-CN" altLang="en-US" sz="1200" b="1" dirty="0">
                <a:latin typeface="微软雅黑" panose="020B0503020204020204" pitchFamily="34" charset="-122"/>
                <a:ea typeface="微软雅黑" panose="020B0503020204020204" pitchFamily="34" charset="-122"/>
              </a:rPr>
              <a:t>端操作可参考手机端操作步骤。</a:t>
            </a:r>
            <a:endParaRPr lang="zh-CN" altLang="en-US"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2.系统会根据登录的</a:t>
            </a:r>
            <a:r>
              <a:rPr lang="en-US" altLang="zh-CN" sz="1200" b="1" dirty="0">
                <a:latin typeface="微软雅黑" panose="020B0503020204020204" pitchFamily="34" charset="-122"/>
                <a:ea typeface="微软雅黑" panose="020B0503020204020204" pitchFamily="34" charset="-122"/>
              </a:rPr>
              <a:t>e</a:t>
            </a:r>
            <a:r>
              <a:rPr lang="zh-CN" altLang="en-US" sz="1200" b="1" dirty="0">
                <a:latin typeface="微软雅黑" panose="020B0503020204020204" pitchFamily="34" charset="-122"/>
                <a:ea typeface="微软雅黑" panose="020B0503020204020204" pitchFamily="34" charset="-122"/>
              </a:rPr>
              <a:t>福州或闽政通账号，查找同户下适龄儿童信息和不动产信息，简化报名过程，建议与适龄儿童在同一户口本上的家长进行预报名操作。</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endParaRPr lang="zh-CN" altLang="en-US" sz="1200" b="1"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5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000000"/>
                                          </p:val>
                                        </p:tav>
                                        <p:tav tm="100000">
                                          <p:val>
                                            <p:strVal val="#ppt_w"/>
                                          </p:val>
                                        </p:tav>
                                      </p:tavLst>
                                    </p:anim>
                                    <p:anim calcmode="lin" valueType="num">
                                      <p:cBhvr>
                                        <p:cTn id="8" dur="1000" fill="hold"/>
                                        <p:tgtEl>
                                          <p:spTgt spid="7"/>
                                        </p:tgtEl>
                                        <p:attrNameLst>
                                          <p:attrName>ppt_h</p:attrName>
                                        </p:attrNameLst>
                                      </p:cBhvr>
                                      <p:tavLst>
                                        <p:tav tm="0">
                                          <p:val>
                                            <p:fltVal val="0.00000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10" name="标题 1"/>
          <p:cNvSpPr>
            <a:spLocks noGrp="1"/>
          </p:cNvSpPr>
          <p:nvPr>
            <p:ph type="ctrTitle"/>
          </p:nvPr>
        </p:nvSpPr>
        <p:spPr>
          <a:xfrm>
            <a:off x="925830" y="121285"/>
            <a:ext cx="7770495" cy="502920"/>
          </a:xfrm>
        </p:spPr>
        <p:txBody>
          <a:bodyPr vert="horz" wrap="square" lIns="91440" tIns="45720" rIns="91440" bIns="45720" anchor="b"/>
          <a:p>
            <a:pPr eaLnBrk="1" hangingPunct="1">
              <a:lnSpc>
                <a:spcPct val="200000"/>
              </a:lnSpc>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公办小学预报名操作步骤</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Freeform 9"/>
          <p:cNvSpPr/>
          <p:nvPr>
            <p:custDataLst>
              <p:tags r:id="rId1"/>
            </p:custDataLst>
          </p:nvPr>
        </p:nvSpPr>
        <p:spPr bwMode="gray">
          <a:xfrm rot="20934526">
            <a:off x="953135" y="2419985"/>
            <a:ext cx="7773035" cy="61785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flip="none" rotWithShape="1">
            <a:gsLst>
              <a:gs pos="0">
                <a:srgbClr val="22FF9B"/>
              </a:gs>
              <a:gs pos="100000">
                <a:srgbClr val="FFFFFF"/>
              </a:gs>
            </a:gsLst>
            <a:lin ang="0" scaled="1"/>
            <a:tileRect/>
          </a:gradFill>
          <a:ln w="9525">
            <a:solidFill>
              <a:schemeClr val="accent1">
                <a:lumMod val="75000"/>
                <a:alpha val="70000"/>
              </a:schemeClr>
            </a:solidFill>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4" name="组 3"/>
          <p:cNvGrpSpPr/>
          <p:nvPr>
            <p:custDataLst>
              <p:tags r:id="rId2"/>
            </p:custDataLst>
          </p:nvPr>
        </p:nvGrpSpPr>
        <p:grpSpPr>
          <a:xfrm>
            <a:off x="35243" y="4227513"/>
            <a:ext cx="2346844" cy="737235"/>
            <a:chOff x="363786" y="5623908"/>
            <a:chExt cx="2347173" cy="983185"/>
          </a:xfrm>
        </p:grpSpPr>
        <p:sp>
          <p:nvSpPr>
            <p:cNvPr id="17433" name="矩形 1"/>
            <p:cNvSpPr/>
            <p:nvPr>
              <p:custDataLst>
                <p:tags r:id="rId3"/>
              </p:custDataLst>
            </p:nvPr>
          </p:nvSpPr>
          <p:spPr>
            <a:xfrm>
              <a:off x="927629" y="5623908"/>
              <a:ext cx="1783330" cy="983185"/>
            </a:xfrm>
            <a:prstGeom prst="rect">
              <a:avLst/>
            </a:prstGeom>
            <a:noFill/>
            <a:ln w="9525">
              <a:noFill/>
            </a:ln>
          </p:spPr>
          <p:txBody>
            <a:bodyPr wrap="none">
              <a:spAutoFit/>
            </a:bodyPr>
            <a:p>
              <a:pPr algn="ctr" eaLnBrk="1" hangingPunct="1">
                <a:buFont typeface="Arial" panose="020B0604020202020204" pitchFamily="34" charset="0"/>
              </a:pPr>
              <a:r>
                <a:rPr lang="zh-CN" b="1" dirty="0">
                  <a:solidFill>
                    <a:srgbClr val="606060"/>
                  </a:solidFill>
                  <a:latin typeface="微软雅黑" panose="020B0503020204020204" pitchFamily="34" charset="-122"/>
                  <a:ea typeface="微软雅黑" panose="020B0503020204020204" pitchFamily="34" charset="-122"/>
                  <a:sym typeface="+mn-ea"/>
                </a:rPr>
                <a:t>进入预报名入口</a:t>
              </a:r>
              <a:endParaRPr lang="zh-CN" b="1" dirty="0">
                <a:solidFill>
                  <a:srgbClr val="60606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r>
                <a:rPr lang="zh-CN" sz="1200" b="1" dirty="0">
                  <a:solidFill>
                    <a:srgbClr val="606060"/>
                  </a:solidFill>
                  <a:latin typeface="微软雅黑" panose="020B0503020204020204" pitchFamily="34" charset="-122"/>
                  <a:ea typeface="微软雅黑" panose="020B0503020204020204" pitchFamily="34" charset="-122"/>
                  <a:sym typeface="+mn-ea"/>
                </a:rPr>
                <a:t>（</a:t>
              </a:r>
              <a:r>
                <a:rPr lang="en-US" altLang="zh-CN" sz="1200" b="1" dirty="0">
                  <a:solidFill>
                    <a:srgbClr val="606060"/>
                  </a:solidFill>
                  <a:latin typeface="微软雅黑" panose="020B0503020204020204" pitchFamily="34" charset="-122"/>
                  <a:ea typeface="微软雅黑" panose="020B0503020204020204" pitchFamily="34" charset="-122"/>
                  <a:sym typeface="+mn-ea"/>
                </a:rPr>
                <a:t>e福州 </a:t>
              </a:r>
              <a:r>
                <a:rPr lang="zh-CN" altLang="en-US" sz="1200" b="1" dirty="0">
                  <a:solidFill>
                    <a:srgbClr val="606060"/>
                  </a:solidFill>
                  <a:latin typeface="微软雅黑" panose="020B0503020204020204" pitchFamily="34" charset="-122"/>
                  <a:ea typeface="微软雅黑" panose="020B0503020204020204" pitchFamily="34" charset="-122"/>
                  <a:sym typeface="+mn-ea"/>
                </a:rPr>
                <a:t>或</a:t>
              </a:r>
              <a:r>
                <a:rPr lang="en-US" altLang="zh-CN" sz="1200" b="1" dirty="0">
                  <a:solidFill>
                    <a:srgbClr val="606060"/>
                  </a:solidFill>
                  <a:latin typeface="微软雅黑" panose="020B0503020204020204" pitchFamily="34" charset="-122"/>
                  <a:ea typeface="微软雅黑" panose="020B0503020204020204" pitchFamily="34" charset="-122"/>
                  <a:sym typeface="+mn-ea"/>
                </a:rPr>
                <a:t> </a:t>
              </a:r>
              <a:r>
                <a:rPr lang="zh-CN" altLang="en-US" sz="1200" b="1" dirty="0">
                  <a:solidFill>
                    <a:srgbClr val="606060"/>
                  </a:solidFill>
                  <a:latin typeface="微软雅黑" panose="020B0503020204020204" pitchFamily="34" charset="-122"/>
                  <a:ea typeface="微软雅黑" panose="020B0503020204020204" pitchFamily="34" charset="-122"/>
                  <a:sym typeface="+mn-ea"/>
                </a:rPr>
                <a:t>闽政通</a:t>
              </a:r>
              <a:r>
                <a:rPr lang="zh-CN" sz="1200" b="1" dirty="0">
                  <a:solidFill>
                    <a:srgbClr val="606060"/>
                  </a:solidFill>
                  <a:latin typeface="微软雅黑" panose="020B0503020204020204" pitchFamily="34" charset="-122"/>
                  <a:ea typeface="微软雅黑" panose="020B0503020204020204" pitchFamily="34" charset="-122"/>
                  <a:sym typeface="+mn-ea"/>
                </a:rPr>
                <a:t>）</a:t>
              </a:r>
              <a:endParaRPr lang="en-US" altLang="zh-CN" sz="1200"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b="1" dirty="0">
                <a:solidFill>
                  <a:srgbClr val="606060"/>
                </a:solidFill>
                <a:latin typeface="微软雅黑" panose="020B0503020204020204" pitchFamily="34" charset="-122"/>
                <a:ea typeface="微软雅黑" panose="020B0503020204020204" pitchFamily="34" charset="-122"/>
              </a:endParaRPr>
            </a:p>
          </p:txBody>
        </p:sp>
        <p:sp>
          <p:nvSpPr>
            <p:cNvPr id="22" name="Oval 4"/>
            <p:cNvSpPr>
              <a:spLocks noChangeArrowheads="1"/>
            </p:cNvSpPr>
            <p:nvPr>
              <p:custDataLst>
                <p:tags r:id="rId4"/>
              </p:custDataLst>
            </p:nvPr>
          </p:nvSpPr>
          <p:spPr bwMode="gray">
            <a:xfrm>
              <a:off x="363786" y="5625177"/>
              <a:ext cx="600159" cy="616079"/>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 Box 5"/>
            <p:cNvSpPr txBox="1">
              <a:spLocks noChangeArrowheads="1"/>
            </p:cNvSpPr>
            <p:nvPr>
              <p:custDataLst>
                <p:tags r:id="rId5"/>
              </p:custDataLst>
            </p:nvPr>
          </p:nvSpPr>
          <p:spPr bwMode="gray">
            <a:xfrm>
              <a:off x="395540" y="5733150"/>
              <a:ext cx="531887" cy="49328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01</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5" name="组 4"/>
          <p:cNvGrpSpPr/>
          <p:nvPr>
            <p:custDataLst>
              <p:tags r:id="rId6"/>
            </p:custDataLst>
          </p:nvPr>
        </p:nvGrpSpPr>
        <p:grpSpPr>
          <a:xfrm>
            <a:off x="362903" y="2571229"/>
            <a:ext cx="2860039" cy="660400"/>
            <a:chOff x="363786" y="3377127"/>
            <a:chExt cx="2858775" cy="880296"/>
          </a:xfrm>
        </p:grpSpPr>
        <p:sp>
          <p:nvSpPr>
            <p:cNvPr id="24" name="Oval 8"/>
            <p:cNvSpPr>
              <a:spLocks noChangeArrowheads="1"/>
            </p:cNvSpPr>
            <p:nvPr>
              <p:custDataLst>
                <p:tags r:id="rId7"/>
              </p:custDataLst>
            </p:nvPr>
          </p:nvSpPr>
          <p:spPr bwMode="gray">
            <a:xfrm>
              <a:off x="363786" y="3393058"/>
              <a:ext cx="599810" cy="615785"/>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Text Box 9"/>
            <p:cNvSpPr txBox="1">
              <a:spLocks noChangeArrowheads="1"/>
            </p:cNvSpPr>
            <p:nvPr>
              <p:custDataLst>
                <p:tags r:id="rId8"/>
              </p:custDataLst>
            </p:nvPr>
          </p:nvSpPr>
          <p:spPr bwMode="gray">
            <a:xfrm>
              <a:off x="395522" y="3492516"/>
              <a:ext cx="531577"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02</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32" name="矩形 2"/>
            <p:cNvSpPr/>
            <p:nvPr>
              <p:custDataLst>
                <p:tags r:id="rId9"/>
              </p:custDataLst>
            </p:nvPr>
          </p:nvSpPr>
          <p:spPr>
            <a:xfrm>
              <a:off x="939476" y="3377127"/>
              <a:ext cx="2283085" cy="880296"/>
            </a:xfrm>
            <a:prstGeom prst="rect">
              <a:avLst/>
            </a:prstGeom>
            <a:noFill/>
            <a:ln w="9525">
              <a:noFill/>
            </a:ln>
          </p:spPr>
          <p:txBody>
            <a:bodyPr wrap="square">
              <a:no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我要预报名</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sym typeface="+mn-ea"/>
                </a:rPr>
                <a:t>选择辖区，阅读细则</a:t>
              </a:r>
              <a:endParaRPr lang="zh-CN" altLang="en-US" b="1" dirty="0">
                <a:solidFill>
                  <a:srgbClr val="606060"/>
                </a:solidFill>
                <a:latin typeface="微软雅黑" panose="020B0503020204020204" pitchFamily="34" charset="-122"/>
                <a:ea typeface="微软雅黑" panose="020B0503020204020204" pitchFamily="34" charset="-122"/>
              </a:endParaRPr>
            </a:p>
            <a:p>
              <a:pPr algn="l"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30" name="组 29"/>
          <p:cNvGrpSpPr/>
          <p:nvPr>
            <p:custDataLst>
              <p:tags r:id="rId10"/>
            </p:custDataLst>
          </p:nvPr>
        </p:nvGrpSpPr>
        <p:grpSpPr>
          <a:xfrm>
            <a:off x="2662555" y="3499168"/>
            <a:ext cx="600075" cy="461962"/>
            <a:chOff x="3172098" y="4329057"/>
            <a:chExt cx="599931" cy="615552"/>
          </a:xfrm>
        </p:grpSpPr>
        <p:sp>
          <p:nvSpPr>
            <p:cNvPr id="26" name="Oval 12"/>
            <p:cNvSpPr>
              <a:spLocks noChangeArrowheads="1"/>
            </p:cNvSpPr>
            <p:nvPr>
              <p:custDataLst>
                <p:tags r:id="rId11"/>
              </p:custDataLst>
            </p:nvPr>
          </p:nvSpPr>
          <p:spPr bwMode="gray">
            <a:xfrm>
              <a:off x="3172098" y="4329057"/>
              <a:ext cx="599931" cy="615552"/>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13"/>
            <p:cNvSpPr txBox="1">
              <a:spLocks noChangeArrowheads="1"/>
            </p:cNvSpPr>
            <p:nvPr>
              <p:custDataLst>
                <p:tags r:id="rId12"/>
              </p:custDataLst>
            </p:nvPr>
          </p:nvSpPr>
          <p:spPr bwMode="gray">
            <a:xfrm>
              <a:off x="3203840" y="4436936"/>
              <a:ext cx="531685" cy="492866"/>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03</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15360" name="组 15359"/>
          <p:cNvGrpSpPr/>
          <p:nvPr>
            <p:custDataLst>
              <p:tags r:id="rId13"/>
            </p:custDataLst>
          </p:nvPr>
        </p:nvGrpSpPr>
        <p:grpSpPr>
          <a:xfrm>
            <a:off x="3077528" y="1923415"/>
            <a:ext cx="948853" cy="461963"/>
            <a:chOff x="2524026" y="1444898"/>
            <a:chExt cx="948464" cy="615785"/>
          </a:xfrm>
        </p:grpSpPr>
        <p:sp>
          <p:nvSpPr>
            <p:cNvPr id="28" name="Oval 16"/>
            <p:cNvSpPr>
              <a:spLocks noChangeArrowheads="1"/>
            </p:cNvSpPr>
            <p:nvPr>
              <p:custDataLst>
                <p:tags r:id="rId14"/>
              </p:custDataLst>
            </p:nvPr>
          </p:nvSpPr>
          <p:spPr bwMode="gray">
            <a:xfrm>
              <a:off x="2524026" y="1444898"/>
              <a:ext cx="599829" cy="615785"/>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17"/>
            <p:cNvSpPr txBox="1">
              <a:spLocks noChangeArrowheads="1"/>
            </p:cNvSpPr>
            <p:nvPr>
              <p:custDataLst>
                <p:tags r:id="rId15"/>
              </p:custDataLst>
            </p:nvPr>
          </p:nvSpPr>
          <p:spPr bwMode="gray">
            <a:xfrm>
              <a:off x="2555763" y="1552820"/>
              <a:ext cx="531594"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04</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6" name="矩形 30"/>
            <p:cNvSpPr/>
            <p:nvPr/>
          </p:nvSpPr>
          <p:spPr>
            <a:xfrm>
              <a:off x="3162737" y="1515304"/>
              <a:ext cx="309753" cy="490935"/>
            </a:xfrm>
            <a:prstGeom prst="rect">
              <a:avLst/>
            </a:prstGeom>
            <a:noFill/>
            <a:ln w="9525">
              <a:noFill/>
            </a:ln>
          </p:spPr>
          <p:txBody>
            <a:bodyPr wrap="none">
              <a:spAutoFit/>
            </a:bodyPr>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3" name="组 15362"/>
          <p:cNvGrpSpPr/>
          <p:nvPr>
            <p:custDataLst>
              <p:tags r:id="rId16"/>
            </p:custDataLst>
          </p:nvPr>
        </p:nvGrpSpPr>
        <p:grpSpPr>
          <a:xfrm>
            <a:off x="5796915" y="1201420"/>
            <a:ext cx="600210" cy="461690"/>
            <a:chOff x="5260330" y="1126952"/>
            <a:chExt cx="600075" cy="615950"/>
          </a:xfrm>
        </p:grpSpPr>
        <p:sp>
          <p:nvSpPr>
            <p:cNvPr id="17421" name="Oval 4"/>
            <p:cNvSpPr/>
            <p:nvPr>
              <p:custDataLst>
                <p:tags r:id="rId17"/>
              </p:custDataLst>
            </p:nvPr>
          </p:nvSpPr>
          <p:spPr>
            <a:xfrm>
              <a:off x="5260330" y="1126952"/>
              <a:ext cx="600075" cy="615950"/>
            </a:xfrm>
            <a:prstGeom prst="ellipse">
              <a:avLst/>
            </a:prstGeom>
            <a:solidFill>
              <a:schemeClr val="accent2">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22" name="Text Box 5"/>
            <p:cNvSpPr txBox="1"/>
            <p:nvPr>
              <p:custDataLst>
                <p:tags r:id="rId18"/>
              </p:custDataLst>
            </p:nvPr>
          </p:nvSpPr>
          <p:spPr>
            <a:xfrm>
              <a:off x="5292080" y="1234901"/>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06</a:t>
              </a:r>
              <a:endParaRPr lang="en-US" altLang="zh-CN" b="1" dirty="0">
                <a:solidFill>
                  <a:schemeClr val="bg1"/>
                </a:solidFill>
                <a:latin typeface="Verdana" panose="020B0604030504040204" pitchFamily="34" charset="0"/>
              </a:endParaRPr>
            </a:p>
          </p:txBody>
        </p:sp>
      </p:grpSp>
      <p:grpSp>
        <p:nvGrpSpPr>
          <p:cNvPr id="15364" name="组 15363"/>
          <p:cNvGrpSpPr/>
          <p:nvPr>
            <p:custDataLst>
              <p:tags r:id="rId19"/>
            </p:custDataLst>
          </p:nvPr>
        </p:nvGrpSpPr>
        <p:grpSpPr>
          <a:xfrm>
            <a:off x="5507990" y="2865120"/>
            <a:ext cx="600256" cy="462315"/>
            <a:chOff x="6132165" y="3573016"/>
            <a:chExt cx="600075" cy="615950"/>
          </a:xfrm>
        </p:grpSpPr>
        <p:sp>
          <p:nvSpPr>
            <p:cNvPr id="17418" name="Oval 8"/>
            <p:cNvSpPr/>
            <p:nvPr>
              <p:custDataLst>
                <p:tags r:id="rId20"/>
              </p:custDataLst>
            </p:nvPr>
          </p:nvSpPr>
          <p:spPr>
            <a:xfrm>
              <a:off x="6132165" y="3573016"/>
              <a:ext cx="600075" cy="615950"/>
            </a:xfrm>
            <a:prstGeom prst="ellipse">
              <a:avLst/>
            </a:prstGeom>
            <a:solidFill>
              <a:schemeClr val="hlink">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19" name="Text Box 9"/>
            <p:cNvSpPr txBox="1"/>
            <p:nvPr>
              <p:custDataLst>
                <p:tags r:id="rId21"/>
              </p:custDataLst>
            </p:nvPr>
          </p:nvSpPr>
          <p:spPr>
            <a:xfrm>
              <a:off x="6163915" y="3680965"/>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05</a:t>
              </a:r>
              <a:endParaRPr lang="en-US" altLang="zh-CN" b="1" dirty="0">
                <a:solidFill>
                  <a:schemeClr val="bg1"/>
                </a:solidFill>
                <a:latin typeface="Verdana" panose="020B0604030504040204" pitchFamily="34" charset="0"/>
              </a:endParaRPr>
            </a:p>
          </p:txBody>
        </p:sp>
      </p:grpSp>
      <p:sp>
        <p:nvSpPr>
          <p:cNvPr id="9" name="矩形 39"/>
          <p:cNvSpPr/>
          <p:nvPr>
            <p:custDataLst>
              <p:tags r:id="rId22"/>
            </p:custDataLst>
          </p:nvPr>
        </p:nvSpPr>
        <p:spPr>
          <a:xfrm>
            <a:off x="6156325" y="2931160"/>
            <a:ext cx="1554480" cy="368300"/>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现场核验材料</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18" name="矩形 15361"/>
          <p:cNvSpPr/>
          <p:nvPr>
            <p:custDataLst>
              <p:tags r:id="rId23"/>
            </p:custDataLst>
          </p:nvPr>
        </p:nvSpPr>
        <p:spPr>
          <a:xfrm>
            <a:off x="6443980" y="1268730"/>
            <a:ext cx="2468880" cy="368300"/>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随迁子女网络填报志愿</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3" name="矩形 15361"/>
          <p:cNvSpPr/>
          <p:nvPr>
            <p:custDataLst>
              <p:tags r:id="rId24"/>
            </p:custDataLst>
          </p:nvPr>
        </p:nvSpPr>
        <p:spPr>
          <a:xfrm>
            <a:off x="3716622" y="1957487"/>
            <a:ext cx="2011680" cy="368300"/>
          </a:xfrm>
          <a:prstGeom prst="rect">
            <a:avLst/>
          </a:prstGeom>
          <a:noFill/>
          <a:ln w="9525">
            <a:noFill/>
          </a:ln>
        </p:spPr>
        <p:txBody>
          <a:bodyPr wrap="non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填写学生具体信息</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10" name="矩形 39"/>
          <p:cNvSpPr/>
          <p:nvPr>
            <p:custDataLst>
              <p:tags r:id="rId25"/>
            </p:custDataLst>
          </p:nvPr>
        </p:nvSpPr>
        <p:spPr>
          <a:xfrm>
            <a:off x="3347720" y="3438525"/>
            <a:ext cx="2989580" cy="721995"/>
          </a:xfrm>
          <a:prstGeom prst="rect">
            <a:avLst/>
          </a:prstGeom>
          <a:noFill/>
          <a:ln w="9525">
            <a:noFill/>
          </a:ln>
        </p:spPr>
        <p:txBody>
          <a:bodyPr wrap="squar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点击</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公办学校</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a:t>
            </a:r>
            <a:endParaRPr lang="zh-CN" altLang="en-US" b="1" dirty="0">
              <a:solidFill>
                <a:srgbClr val="606060"/>
              </a:solidFill>
              <a:latin typeface="微软雅黑" panose="020B0503020204020204" pitchFamily="34" charset="-122"/>
              <a:ea typeface="微软雅黑" panose="020B0503020204020204" pitchFamily="34" charset="-122"/>
              <a:sym typeface="+mn-ea"/>
            </a:endParaRPr>
          </a:p>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选择学生类型，进入预报名</a:t>
            </a:r>
            <a:endParaRPr lang="zh-CN" altLang="en-US" b="1" dirty="0">
              <a:solidFill>
                <a:srgbClr val="60606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3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up)">
                                      <p:cBhvr>
                                        <p:cTn id="20" dur="500"/>
                                        <p:tgtEl>
                                          <p:spTgt spid="3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360"/>
                                        </p:tgtEl>
                                        <p:attrNameLst>
                                          <p:attrName>style.visibility</p:attrName>
                                        </p:attrNameLst>
                                      </p:cBhvr>
                                      <p:to>
                                        <p:strVal val="visible"/>
                                      </p:to>
                                    </p:set>
                                    <p:anim calcmode="lin" valueType="num">
                                      <p:cBhvr additive="base">
                                        <p:cTn id="29" dur="500"/>
                                        <p:tgtEl>
                                          <p:spTgt spid="15360"/>
                                        </p:tgtEl>
                                        <p:attrNameLst>
                                          <p:attrName>ppt_y</p:attrName>
                                        </p:attrNameLst>
                                      </p:cBhvr>
                                      <p:tavLst>
                                        <p:tav tm="0">
                                          <p:val>
                                            <p:strVal val="#ppt_y+#ppt_h*1.125000"/>
                                          </p:val>
                                        </p:tav>
                                        <p:tav tm="100000">
                                          <p:val>
                                            <p:strVal val="#ppt_y"/>
                                          </p:val>
                                        </p:tav>
                                      </p:tavLst>
                                    </p:anim>
                                    <p:animEffect transition="in" filter="wipe(up)">
                                      <p:cBhvr>
                                        <p:cTn id="30" dur="500"/>
                                        <p:tgtEl>
                                          <p:spTgt spid="15360"/>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cBhvr additive="base">
                                        <p:cTn id="39" dur="500"/>
                                        <p:tgtEl>
                                          <p:spTgt spid="15364"/>
                                        </p:tgtEl>
                                        <p:attrNameLst>
                                          <p:attrName>ppt_y</p:attrName>
                                        </p:attrNameLst>
                                      </p:cBhvr>
                                      <p:tavLst>
                                        <p:tav tm="0">
                                          <p:val>
                                            <p:strVal val="#ppt_y+#ppt_h*1.125000"/>
                                          </p:val>
                                        </p:tav>
                                        <p:tav tm="100000">
                                          <p:val>
                                            <p:strVal val="#ppt_y"/>
                                          </p:val>
                                        </p:tav>
                                      </p:tavLst>
                                    </p:anim>
                                    <p:animEffect transition="in" filter="wipe(up)">
                                      <p:cBhvr>
                                        <p:cTn id="40" dur="500"/>
                                        <p:tgtEl>
                                          <p:spTgt spid="1536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5363"/>
                                        </p:tgtEl>
                                        <p:attrNameLst>
                                          <p:attrName>style.visibility</p:attrName>
                                        </p:attrNameLst>
                                      </p:cBhvr>
                                      <p:to>
                                        <p:strVal val="visible"/>
                                      </p:to>
                                    </p:set>
                                    <p:anim calcmode="lin" valueType="num">
                                      <p:cBhvr additive="base">
                                        <p:cTn id="49" dur="500"/>
                                        <p:tgtEl>
                                          <p:spTgt spid="15363"/>
                                        </p:tgtEl>
                                        <p:attrNameLst>
                                          <p:attrName>ppt_y</p:attrName>
                                        </p:attrNameLst>
                                      </p:cBhvr>
                                      <p:tavLst>
                                        <p:tav tm="0">
                                          <p:val>
                                            <p:strVal val="#ppt_y+#ppt_h*1.125000"/>
                                          </p:val>
                                        </p:tav>
                                        <p:tav tm="100000">
                                          <p:val>
                                            <p:strVal val="#ppt_y"/>
                                          </p:val>
                                        </p:tav>
                                      </p:tavLst>
                                    </p:anim>
                                    <p:animEffect transition="in" filter="wipe(up)">
                                      <p:cBhvr>
                                        <p:cTn id="50" dur="500"/>
                                        <p:tgtEl>
                                          <p:spTgt spid="1536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9" grpId="0"/>
      <p:bldP spid="9" grpId="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zh-CN" altLang="en-US" sz="1600" b="1" dirty="0">
                <a:solidFill>
                  <a:srgbClr val="FF0000"/>
                </a:solidFill>
                <a:sym typeface="+mn-ea"/>
              </a:rPr>
              <a:t>（</a:t>
            </a:r>
            <a:r>
              <a:rPr lang="zh-CN" altLang="en-US" sz="1600" b="1" dirty="0">
                <a:solidFill>
                  <a:srgbClr val="FF0000"/>
                </a:solidFill>
                <a:sym typeface="+mn-ea"/>
              </a:rPr>
              <a:t>e福州</a:t>
            </a:r>
            <a:r>
              <a:rPr lang="en-US" altLang="zh-CN" sz="1600" b="1" dirty="0">
                <a:solidFill>
                  <a:srgbClr val="FF0000"/>
                </a:solidFill>
                <a:sym typeface="+mn-ea"/>
              </a:rPr>
              <a:t>app</a:t>
            </a:r>
            <a:r>
              <a:rPr lang="zh-CN" altLang="en-US"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p:cNvSpPr txBox="1"/>
          <p:nvPr>
            <p:custDataLst>
              <p:tags r:id="rId1"/>
            </p:custDataLst>
          </p:nvPr>
        </p:nvSpPr>
        <p:spPr>
          <a:xfrm>
            <a:off x="1687830" y="771525"/>
            <a:ext cx="1847215" cy="275590"/>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、打开并登录</a:t>
            </a:r>
            <a:r>
              <a:rPr lang="en-US" altLang="zh-CN" sz="1200" b="1" dirty="0">
                <a:latin typeface="Arial" panose="020B0604020202020204" pitchFamily="34" charset="0"/>
              </a:rPr>
              <a:t>e福州app</a:t>
            </a:r>
            <a:endParaRPr lang="en-US" altLang="zh-CN" sz="1200" b="1" dirty="0">
              <a:latin typeface="Arial" panose="020B0604020202020204" pitchFamily="34" charset="0"/>
            </a:endParaRPr>
          </a:p>
        </p:txBody>
      </p:sp>
      <p:sp>
        <p:nvSpPr>
          <p:cNvPr id="3" name="箭头: 右 2"/>
          <p:cNvSpPr/>
          <p:nvPr>
            <p:custDataLst>
              <p:tags r:id="rId2"/>
            </p:custDataLst>
          </p:nvPr>
        </p:nvSpPr>
        <p:spPr>
          <a:xfrm>
            <a:off x="3797935" y="2708275"/>
            <a:ext cx="7651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框 18"/>
          <p:cNvSpPr txBox="1"/>
          <p:nvPr>
            <p:custDataLst>
              <p:tags r:id="rId3"/>
            </p:custDataLst>
          </p:nvPr>
        </p:nvSpPr>
        <p:spPr>
          <a:xfrm>
            <a:off x="4495800" y="702310"/>
            <a:ext cx="2374265" cy="59817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、在首页找到【教育专区】，</a:t>
            </a:r>
            <a:endParaRPr lang="zh-CN" altLang="en-US" sz="1200" b="1" dirty="0">
              <a:latin typeface="Arial" panose="020B0604020202020204" pitchFamily="34" charset="0"/>
            </a:endParaRPr>
          </a:p>
          <a:p>
            <a:pPr algn="just" eaLnBrk="1" hangingPunct="1">
              <a:buFont typeface="Arial" panose="020B0604020202020204" pitchFamily="34" charset="0"/>
            </a:pPr>
            <a:r>
              <a:rPr lang="zh-CN" altLang="en-US" sz="1200" b="1" dirty="0">
                <a:latin typeface="Arial" panose="020B0604020202020204" pitchFamily="34" charset="0"/>
              </a:rPr>
              <a:t>点击【教育公共服务平台】图标</a:t>
            </a:r>
            <a:endParaRPr lang="zh-CN" altLang="en-US" sz="1200" b="1" dirty="0">
              <a:latin typeface="Arial" panose="020B0604020202020204" pitchFamily="34" charset="0"/>
            </a:endParaRPr>
          </a:p>
        </p:txBody>
      </p:sp>
      <p:pic>
        <p:nvPicPr>
          <p:cNvPr id="5" name="图片 49"/>
          <p:cNvPicPr>
            <a:picLocks noChangeAspect="1"/>
          </p:cNvPicPr>
          <p:nvPr>
            <p:custDataLst>
              <p:tags r:id="rId4"/>
            </p:custDataLst>
          </p:nvPr>
        </p:nvPicPr>
        <p:blipFill>
          <a:blip r:embed="rId5"/>
          <a:stretch>
            <a:fillRect/>
          </a:stretch>
        </p:blipFill>
        <p:spPr>
          <a:xfrm>
            <a:off x="4711700" y="1203325"/>
            <a:ext cx="1956435" cy="3801745"/>
          </a:xfrm>
          <a:prstGeom prst="rect">
            <a:avLst/>
          </a:prstGeom>
          <a:noFill/>
          <a:ln>
            <a:noFill/>
          </a:ln>
        </p:spPr>
      </p:pic>
      <p:pic>
        <p:nvPicPr>
          <p:cNvPr id="6" name="图片 5"/>
          <p:cNvPicPr>
            <a:picLocks noChangeAspect="1"/>
          </p:cNvPicPr>
          <p:nvPr/>
        </p:nvPicPr>
        <p:blipFill>
          <a:blip r:embed="rId6"/>
          <a:stretch>
            <a:fillRect/>
          </a:stretch>
        </p:blipFill>
        <p:spPr>
          <a:xfrm>
            <a:off x="1839595" y="1203325"/>
            <a:ext cx="1754505" cy="3710305"/>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954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zh-CN" altLang="en-US" sz="1600" b="1" dirty="0">
                <a:solidFill>
                  <a:srgbClr val="FF0000"/>
                </a:solidFill>
                <a:sym typeface="+mn-ea"/>
              </a:rPr>
              <a:t>（e福州</a:t>
            </a:r>
            <a:r>
              <a:rPr lang="en-US" altLang="zh-CN" sz="1600" b="1" dirty="0">
                <a:solidFill>
                  <a:srgbClr val="FF0000"/>
                </a:solidFill>
                <a:sym typeface="+mn-ea"/>
              </a:rPr>
              <a:t>app</a:t>
            </a:r>
            <a:r>
              <a:rPr lang="zh-CN" altLang="en-US"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1"/>
          <p:cNvSpPr txBox="1"/>
          <p:nvPr>
            <p:custDataLst>
              <p:tags r:id="rId1"/>
            </p:custDataLst>
          </p:nvPr>
        </p:nvSpPr>
        <p:spPr>
          <a:xfrm>
            <a:off x="251460" y="699770"/>
            <a:ext cx="2792095" cy="645160"/>
          </a:xfrm>
          <a:prstGeom prst="rect">
            <a:avLst/>
          </a:prstGeom>
          <a:noFill/>
          <a:ln w="9525">
            <a:noFill/>
          </a:ln>
        </p:spPr>
        <p:txBody>
          <a:bodyPr wrap="square">
            <a:spAutoFit/>
          </a:bodyPr>
          <a:p>
            <a:pPr algn="just" eaLnBrk="1" hangingPunct="1">
              <a:buFont typeface="Arial" panose="020B0604020202020204" pitchFamily="34" charset="0"/>
            </a:pPr>
            <a:r>
              <a:rPr lang="en-US" altLang="zh-CN" sz="1200" b="1" dirty="0">
                <a:latin typeface="Arial" panose="020B0604020202020204" pitchFamily="34" charset="0"/>
              </a:rPr>
              <a:t>3</a:t>
            </a:r>
            <a:r>
              <a:rPr lang="zh-CN" altLang="en-US" sz="1200" b="1" dirty="0">
                <a:latin typeface="Arial" panose="020B0604020202020204" pitchFamily="34" charset="0"/>
              </a:rPr>
              <a:t>、进入“教育公共服务平台”，在【教育专区】中找到【榕教之窗】，点击进入【榕教之窗移动端】页面。</a:t>
            </a:r>
            <a:endParaRPr lang="zh-CN" altLang="en-US" sz="1200" b="1" dirty="0">
              <a:latin typeface="Arial" panose="020B0604020202020204" pitchFamily="34" charset="0"/>
            </a:endParaRPr>
          </a:p>
        </p:txBody>
      </p:sp>
      <p:sp>
        <p:nvSpPr>
          <p:cNvPr id="4" name="文本框 18"/>
          <p:cNvSpPr txBox="1"/>
          <p:nvPr>
            <p:custDataLst>
              <p:tags r:id="rId2"/>
            </p:custDataLst>
          </p:nvPr>
        </p:nvSpPr>
        <p:spPr>
          <a:xfrm>
            <a:off x="6372225" y="699135"/>
            <a:ext cx="2978785" cy="59817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5</a:t>
            </a:r>
            <a:r>
              <a:rPr lang="zh-CN" altLang="en-US" sz="1200" b="1" dirty="0">
                <a:latin typeface="Arial" panose="020B0604020202020204" pitchFamily="34" charset="0"/>
              </a:rPr>
              <a:t>、点击【</a:t>
            </a:r>
            <a:r>
              <a:rPr lang="zh-CN" altLang="en-US" sz="1200" b="1" dirty="0">
                <a:sym typeface="+mn-ea"/>
              </a:rPr>
              <a:t>小学</a:t>
            </a:r>
            <a:r>
              <a:rPr lang="zh-CN" altLang="en-US" sz="1200" b="1" dirty="0">
                <a:sym typeface="+mn-ea"/>
              </a:rPr>
              <a:t>招生</a:t>
            </a:r>
            <a:r>
              <a:rPr lang="zh-CN" altLang="en-US" sz="1200" b="1" dirty="0">
                <a:sym typeface="+mn-ea"/>
              </a:rPr>
              <a:t>】</a:t>
            </a:r>
            <a:endParaRPr lang="zh-CN" altLang="en-US" sz="1200" b="1" dirty="0">
              <a:sym typeface="+mn-ea"/>
            </a:endParaRPr>
          </a:p>
          <a:p>
            <a:pPr algn="just" eaLnBrk="1" hangingPunct="1">
              <a:buFont typeface="Arial" panose="020B0604020202020204" pitchFamily="34" charset="0"/>
            </a:pPr>
            <a:r>
              <a:rPr lang="zh-CN" altLang="en-US" sz="1200" b="1" dirty="0">
                <a:sym typeface="+mn-ea"/>
              </a:rPr>
              <a:t> </a:t>
            </a:r>
            <a:r>
              <a:rPr lang="en-US" altLang="zh-CN" sz="1200" b="1" dirty="0">
                <a:sym typeface="+mn-ea"/>
              </a:rPr>
              <a:t>    </a:t>
            </a:r>
            <a:r>
              <a:rPr lang="zh-CN" altLang="en-US" sz="1200" b="1" dirty="0">
                <a:latin typeface="Arial" panose="020B0604020202020204" pitchFamily="34" charset="0"/>
              </a:rPr>
              <a:t>进入小学预报名页面</a:t>
            </a:r>
            <a:endParaRPr lang="zh-CN" altLang="en-US" sz="1200" b="1" dirty="0">
              <a:latin typeface="Arial" panose="020B0604020202020204" pitchFamily="34" charset="0"/>
            </a:endParaRPr>
          </a:p>
        </p:txBody>
      </p:sp>
      <p:sp>
        <p:nvSpPr>
          <p:cNvPr id="6" name="文本框 18"/>
          <p:cNvSpPr txBox="1"/>
          <p:nvPr>
            <p:custDataLst>
              <p:tags r:id="rId3"/>
            </p:custDataLst>
          </p:nvPr>
        </p:nvSpPr>
        <p:spPr>
          <a:xfrm>
            <a:off x="3707765" y="966470"/>
            <a:ext cx="2092960" cy="323215"/>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4</a:t>
            </a:r>
            <a:r>
              <a:rPr lang="zh-CN" altLang="en-US" sz="1200" b="1" dirty="0">
                <a:latin typeface="Arial" panose="020B0604020202020204" pitchFamily="34" charset="0"/>
              </a:rPr>
              <a:t>、点击【招生入学</a:t>
            </a:r>
            <a:r>
              <a:rPr lang="zh-CN" altLang="en-US" sz="1200" b="1" dirty="0">
                <a:sym typeface="+mn-ea"/>
              </a:rPr>
              <a:t>】</a:t>
            </a:r>
            <a:endParaRPr lang="zh-CN" altLang="en-US" sz="1200" b="1" dirty="0">
              <a:sym typeface="+mn-ea"/>
            </a:endParaRPr>
          </a:p>
          <a:p>
            <a:pPr algn="just" eaLnBrk="1" hangingPunct="1">
              <a:buFont typeface="Arial" panose="020B0604020202020204" pitchFamily="34" charset="0"/>
            </a:pPr>
            <a:r>
              <a:rPr lang="zh-CN" altLang="en-US" sz="1200" b="1" dirty="0">
                <a:sym typeface="+mn-ea"/>
              </a:rPr>
              <a:t> </a:t>
            </a:r>
            <a:r>
              <a:rPr lang="en-US" altLang="zh-CN" sz="1200" b="1" dirty="0">
                <a:sym typeface="+mn-ea"/>
              </a:rPr>
              <a:t>  </a:t>
            </a:r>
            <a:endParaRPr lang="zh-CN" altLang="en-US" sz="1200" b="1" dirty="0">
              <a:latin typeface="Arial" panose="020B0604020202020204" pitchFamily="34" charset="0"/>
            </a:endParaRPr>
          </a:p>
        </p:txBody>
      </p:sp>
      <p:pic>
        <p:nvPicPr>
          <p:cNvPr id="10" name="图片 9"/>
          <p:cNvPicPr>
            <a:picLocks noChangeAspect="1"/>
          </p:cNvPicPr>
          <p:nvPr/>
        </p:nvPicPr>
        <p:blipFill>
          <a:blip r:embed="rId4"/>
          <a:stretch>
            <a:fillRect/>
          </a:stretch>
        </p:blipFill>
        <p:spPr>
          <a:xfrm>
            <a:off x="4384675" y="2505075"/>
            <a:ext cx="374650" cy="133350"/>
          </a:xfrm>
          <a:prstGeom prst="rect">
            <a:avLst/>
          </a:prstGeom>
        </p:spPr>
      </p:pic>
      <p:pic>
        <p:nvPicPr>
          <p:cNvPr id="14" name="图片 13"/>
          <p:cNvPicPr>
            <a:picLocks noChangeAspect="1"/>
          </p:cNvPicPr>
          <p:nvPr/>
        </p:nvPicPr>
        <p:blipFill>
          <a:blip r:embed="rId5"/>
          <a:stretch>
            <a:fillRect/>
          </a:stretch>
        </p:blipFill>
        <p:spPr>
          <a:xfrm>
            <a:off x="323850" y="1297305"/>
            <a:ext cx="7977505" cy="377380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954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en-US" altLang="zh-CN" sz="1600" b="1" dirty="0">
                <a:solidFill>
                  <a:srgbClr val="FF0000"/>
                </a:solidFill>
                <a:sym typeface="+mn-ea"/>
              </a:rPr>
              <a:t>（</a:t>
            </a:r>
            <a:r>
              <a:rPr lang="en-US" altLang="zh-CN" sz="1600" b="1" dirty="0">
                <a:solidFill>
                  <a:srgbClr val="FF0000"/>
                </a:solidFill>
                <a:sym typeface="+mn-ea"/>
              </a:rPr>
              <a:t>闽政通app</a:t>
            </a:r>
            <a:r>
              <a:rPr lang="en-US" altLang="zh-CN"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1475740" y="1296035"/>
            <a:ext cx="5605145" cy="3444875"/>
          </a:xfrm>
          <a:prstGeom prst="rect">
            <a:avLst/>
          </a:prstGeom>
        </p:spPr>
      </p:pic>
      <p:sp>
        <p:nvSpPr>
          <p:cNvPr id="24" name="文本框 1"/>
          <p:cNvSpPr txBox="1"/>
          <p:nvPr>
            <p:custDataLst>
              <p:tags r:id="rId2"/>
            </p:custDataLst>
          </p:nvPr>
        </p:nvSpPr>
        <p:spPr>
          <a:xfrm>
            <a:off x="1548130" y="743585"/>
            <a:ext cx="2068830" cy="460375"/>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、打开并登录</a:t>
            </a:r>
            <a:r>
              <a:rPr lang="zh-CN" sz="1200" b="1" dirty="0">
                <a:latin typeface="Arial" panose="020B0604020202020204" pitchFamily="34" charset="0"/>
              </a:rPr>
              <a:t>闽政通</a:t>
            </a:r>
            <a:r>
              <a:rPr lang="en-US" altLang="zh-CN" sz="1200" b="1" dirty="0">
                <a:latin typeface="Arial" panose="020B0604020202020204" pitchFamily="34" charset="0"/>
              </a:rPr>
              <a:t>app</a:t>
            </a:r>
            <a:r>
              <a:rPr lang="zh-CN" altLang="en-US" sz="1200" b="1" dirty="0">
                <a:latin typeface="Arial" panose="020B0604020202020204" pitchFamily="34" charset="0"/>
              </a:rPr>
              <a:t>，</a:t>
            </a:r>
            <a:endParaRPr lang="zh-CN" altLang="en-US" sz="1200" b="1" dirty="0">
              <a:latin typeface="Arial" panose="020B0604020202020204" pitchFamily="34" charset="0"/>
            </a:endParaRPr>
          </a:p>
          <a:p>
            <a:pPr eaLnBrk="1" hangingPunct="1">
              <a:buFont typeface="Arial" panose="020B0604020202020204" pitchFamily="34" charset="0"/>
            </a:pPr>
            <a:r>
              <a:rPr lang="zh-CN" altLang="en-US" sz="1200" b="1" dirty="0">
                <a:latin typeface="Arial" panose="020B0604020202020204" pitchFamily="34" charset="0"/>
              </a:rPr>
              <a:t> </a:t>
            </a:r>
            <a:r>
              <a:rPr lang="en-US" altLang="zh-CN" sz="1200" b="1" dirty="0">
                <a:latin typeface="Arial" panose="020B0604020202020204" pitchFamily="34" charset="0"/>
              </a:rPr>
              <a:t>        </a:t>
            </a:r>
            <a:r>
              <a:rPr lang="zh-CN" altLang="en-US" sz="1200" b="1" dirty="0">
                <a:latin typeface="Arial" panose="020B0604020202020204" pitchFamily="34" charset="0"/>
              </a:rPr>
              <a:t>点击【搜索服务】</a:t>
            </a:r>
            <a:endParaRPr lang="en-US" altLang="zh-CN" sz="1200" b="1" dirty="0">
              <a:latin typeface="Arial" panose="020B0604020202020204" pitchFamily="34" charset="0"/>
            </a:endParaRPr>
          </a:p>
        </p:txBody>
      </p:sp>
      <p:sp>
        <p:nvSpPr>
          <p:cNvPr id="9" name="文本框 1"/>
          <p:cNvSpPr txBox="1"/>
          <p:nvPr>
            <p:custDataLst>
              <p:tags r:id="rId3"/>
            </p:custDataLst>
          </p:nvPr>
        </p:nvSpPr>
        <p:spPr>
          <a:xfrm>
            <a:off x="4280218" y="743585"/>
            <a:ext cx="3327400" cy="460375"/>
          </a:xfrm>
          <a:prstGeom prst="rect">
            <a:avLst/>
          </a:prstGeom>
          <a:noFill/>
          <a:ln w="9525">
            <a:noFill/>
          </a:ln>
        </p:spPr>
        <p:txBody>
          <a:bodyPr wrap="none">
            <a:spAutoFit/>
          </a:bodyPr>
          <a:p>
            <a:pPr algn="ctr"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、在搜索栏输入</a:t>
            </a:r>
            <a:r>
              <a:rPr lang="en-US" altLang="zh-CN" sz="1200" b="1" dirty="0">
                <a:latin typeface="Arial" panose="020B0604020202020204" pitchFamily="34" charset="0"/>
              </a:rPr>
              <a:t>“</a:t>
            </a:r>
            <a:r>
              <a:rPr lang="zh-CN" altLang="en-US" sz="1200" b="1" dirty="0">
                <a:latin typeface="Arial" panose="020B0604020202020204" pitchFamily="34" charset="0"/>
              </a:rPr>
              <a:t>小学入学</a:t>
            </a:r>
            <a:r>
              <a:rPr lang="en-US" altLang="zh-CN" sz="1200" b="1" dirty="0">
                <a:latin typeface="Arial" panose="020B0604020202020204" pitchFamily="34" charset="0"/>
              </a:rPr>
              <a:t>”</a:t>
            </a:r>
            <a:r>
              <a:rPr lang="zh-CN" altLang="en-US" sz="1200" b="1" dirty="0">
                <a:latin typeface="Arial" panose="020B0604020202020204" pitchFamily="34" charset="0"/>
              </a:rPr>
              <a:t>，点击【搜索】，</a:t>
            </a:r>
            <a:endParaRPr lang="zh-CN" altLang="en-US" sz="1200" b="1" dirty="0">
              <a:latin typeface="Arial" panose="020B0604020202020204" pitchFamily="34" charset="0"/>
            </a:endParaRPr>
          </a:p>
          <a:p>
            <a:pPr algn="ctr" eaLnBrk="1" hangingPunct="1">
              <a:buFont typeface="Arial" panose="020B0604020202020204" pitchFamily="34" charset="0"/>
            </a:pPr>
            <a:r>
              <a:rPr lang="zh-CN" altLang="en-US" sz="1200" b="1" dirty="0">
                <a:latin typeface="Arial" panose="020B0604020202020204" pitchFamily="34" charset="0"/>
              </a:rPr>
              <a:t> </a:t>
            </a:r>
            <a:r>
              <a:rPr lang="en-US" altLang="zh-CN" sz="1200" b="1" dirty="0">
                <a:latin typeface="Arial" panose="020B0604020202020204" pitchFamily="34" charset="0"/>
              </a:rPr>
              <a:t>    </a:t>
            </a:r>
            <a:r>
              <a:rPr lang="zh-CN" altLang="en-US" sz="1200" b="1" dirty="0">
                <a:latin typeface="Arial" panose="020B0604020202020204" pitchFamily="34" charset="0"/>
              </a:rPr>
              <a:t>再点击查找到的【小学入学预报名】</a:t>
            </a:r>
            <a:endParaRPr lang="en-US" altLang="zh-CN" sz="1200" b="1" dirty="0">
              <a:latin typeface="Arial" panose="020B0604020202020204" pitchFamily="34" charset="0"/>
            </a:endParaRPr>
          </a:p>
        </p:txBody>
      </p:sp>
      <p:sp>
        <p:nvSpPr>
          <p:cNvPr id="25603" name="矩形标注 1073742923"/>
          <p:cNvSpPr/>
          <p:nvPr>
            <p:custDataLst>
              <p:tags r:id="rId4"/>
            </p:custDataLst>
          </p:nvPr>
        </p:nvSpPr>
        <p:spPr>
          <a:xfrm>
            <a:off x="3549650" y="2167255"/>
            <a:ext cx="1170305" cy="318770"/>
          </a:xfrm>
          <a:prstGeom prst="wedgeRectCallout">
            <a:avLst>
              <a:gd name="adj1" fmla="val 62262"/>
              <a:gd name="adj2" fmla="val 9760"/>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rPr>
              <a:t>请选择这个图标</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9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horizontal)">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预报名操作步骤之二：</a:t>
            </a:r>
            <a:r>
              <a:rPr lang="zh-CN" altLang="en-US" sz="1600" b="1" dirty="0">
                <a:solidFill>
                  <a:srgbClr val="606060"/>
                </a:solidFill>
                <a:sym typeface="+mn-ea"/>
              </a:rPr>
              <a:t>点击</a:t>
            </a:r>
            <a:r>
              <a:rPr lang="en-US" altLang="zh-CN" sz="1600" b="1" dirty="0">
                <a:solidFill>
                  <a:srgbClr val="606060"/>
                </a:solidFill>
                <a:sym typeface="+mn-ea"/>
              </a:rPr>
              <a:t>“</a:t>
            </a:r>
            <a:r>
              <a:rPr lang="zh-CN" altLang="en-US" sz="1600" b="1" dirty="0">
                <a:solidFill>
                  <a:srgbClr val="606060"/>
                </a:solidFill>
                <a:sym typeface="+mn-ea"/>
              </a:rPr>
              <a:t>我要预报名</a:t>
            </a:r>
            <a:r>
              <a:rPr lang="en-US" altLang="zh-CN" sz="1600" b="1" dirty="0">
                <a:solidFill>
                  <a:srgbClr val="606060"/>
                </a:solidFill>
                <a:sym typeface="+mn-ea"/>
              </a:rPr>
              <a:t>”</a:t>
            </a:r>
            <a:r>
              <a:rPr lang="zh-CN" altLang="en-US" sz="1600" b="1" dirty="0">
                <a:solidFill>
                  <a:srgbClr val="606060"/>
                </a:solidFill>
                <a:sym typeface="+mn-ea"/>
              </a:rPr>
              <a:t>、</a:t>
            </a:r>
            <a:r>
              <a:rPr lang="zh-CN" altLang="en-US" sz="1600" b="1" dirty="0">
                <a:solidFill>
                  <a:srgbClr val="606060"/>
                </a:solidFill>
                <a:sym typeface="+mn-ea"/>
              </a:rPr>
              <a:t>选择辖区、阅读细则</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文本框 1"/>
          <p:cNvSpPr txBox="1"/>
          <p:nvPr>
            <p:custDataLst>
              <p:tags r:id="rId1"/>
            </p:custDataLst>
          </p:nvPr>
        </p:nvSpPr>
        <p:spPr>
          <a:xfrm>
            <a:off x="827405" y="771525"/>
            <a:ext cx="1644015" cy="275590"/>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、点击</a:t>
            </a:r>
            <a:r>
              <a:rPr lang="en-US" altLang="zh-CN" sz="1200" b="1" dirty="0">
                <a:latin typeface="Arial" panose="020B0604020202020204" pitchFamily="34" charset="0"/>
              </a:rPr>
              <a:t>“</a:t>
            </a:r>
            <a:r>
              <a:rPr lang="zh-CN" altLang="en-US" sz="1200" b="1" dirty="0">
                <a:latin typeface="Arial" panose="020B0604020202020204" pitchFamily="34" charset="0"/>
              </a:rPr>
              <a:t>我要预报名</a:t>
            </a:r>
            <a:r>
              <a:rPr lang="en-US" altLang="zh-CN" sz="1200" b="1" dirty="0">
                <a:latin typeface="Arial" panose="020B0604020202020204" pitchFamily="34" charset="0"/>
              </a:rPr>
              <a:t>”</a:t>
            </a:r>
            <a:endParaRPr lang="en-US" altLang="zh-CN" sz="1200" b="1" dirty="0">
              <a:latin typeface="Arial" panose="020B0604020202020204" pitchFamily="34" charset="0"/>
            </a:endParaRPr>
          </a:p>
        </p:txBody>
      </p:sp>
      <p:sp>
        <p:nvSpPr>
          <p:cNvPr id="26" name="文本框 5"/>
          <p:cNvSpPr txBox="1"/>
          <p:nvPr>
            <p:custDataLst>
              <p:tags r:id="rId2"/>
            </p:custDataLst>
          </p:nvPr>
        </p:nvSpPr>
        <p:spPr>
          <a:xfrm>
            <a:off x="3060065" y="755650"/>
            <a:ext cx="2968625" cy="275590"/>
          </a:xfrm>
          <a:prstGeom prst="rect">
            <a:avLst/>
          </a:prstGeom>
          <a:noFill/>
          <a:ln w="9525">
            <a:noFill/>
          </a:ln>
        </p:spPr>
        <p:txBody>
          <a:bodyPr wrap="square">
            <a:spAutoFit/>
          </a:bodyPr>
          <a:p>
            <a:pPr algn="ctr"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a:t>
            </a:r>
            <a:r>
              <a:rPr lang="zh-CN" sz="1200" b="1" dirty="0">
                <a:latin typeface="Arial" panose="020B0604020202020204" pitchFamily="34" charset="0"/>
              </a:rPr>
              <a:t>选择辖区</a:t>
            </a:r>
            <a:endParaRPr lang="zh-CN" sz="1200" b="1" dirty="0">
              <a:latin typeface="Arial" panose="020B0604020202020204" pitchFamily="34" charset="0"/>
            </a:endParaRPr>
          </a:p>
        </p:txBody>
      </p:sp>
      <p:sp>
        <p:nvSpPr>
          <p:cNvPr id="31" name="文本框 18"/>
          <p:cNvSpPr txBox="1"/>
          <p:nvPr>
            <p:custDataLst>
              <p:tags r:id="rId3"/>
            </p:custDataLst>
          </p:nvPr>
        </p:nvSpPr>
        <p:spPr>
          <a:xfrm>
            <a:off x="6804025" y="749935"/>
            <a:ext cx="1443355" cy="29718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3</a:t>
            </a:r>
            <a:r>
              <a:rPr lang="zh-CN" altLang="en-US" sz="1200" b="1" dirty="0">
                <a:latin typeface="Arial" panose="020B0604020202020204" pitchFamily="34" charset="0"/>
              </a:rPr>
              <a:t>、阅读细则</a:t>
            </a:r>
            <a:endParaRPr lang="zh-CN" altLang="en-US" sz="1200" b="1" dirty="0">
              <a:latin typeface="Arial" panose="020B0604020202020204" pitchFamily="34" charset="0"/>
            </a:endParaRPr>
          </a:p>
        </p:txBody>
      </p:sp>
      <p:pic>
        <p:nvPicPr>
          <p:cNvPr id="9" name="图片 8"/>
          <p:cNvPicPr>
            <a:picLocks noChangeAspect="1"/>
          </p:cNvPicPr>
          <p:nvPr/>
        </p:nvPicPr>
        <p:blipFill>
          <a:blip r:embed="rId4"/>
          <a:stretch>
            <a:fillRect/>
          </a:stretch>
        </p:blipFill>
        <p:spPr>
          <a:xfrm>
            <a:off x="755650" y="1059180"/>
            <a:ext cx="7922260" cy="332105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3" y="127862"/>
            <a:ext cx="632255" cy="601345"/>
          </a:xfrm>
          <a:prstGeom prst="rect">
            <a:avLst/>
          </a:prstGeom>
        </p:spPr>
      </p:pic>
    </p:spTree>
  </p:cSld>
  <p:clrMapOvr>
    <a:masterClrMapping/>
  </p:clrMapOvr>
  <p:transition spd="slow" advTm="19547"/>
  <p:timing>
    <p:tnLst>
      <p:par>
        <p:cTn id="1" dur="indefinite" restart="never" nodeType="tmRoot"/>
      </p:par>
    </p:tnLst>
  </p:timing>
</p:sld>
</file>

<file path=ppt/tags/tag1.xml><?xml version="1.0" encoding="utf-8"?>
<p:tagLst xmlns:p="http://schemas.openxmlformats.org/presentationml/2006/main">
  <p:tag name="KSO_WM_DIAGRAM_VIRTUALLY_FRAME" val="{&quot;height&quot;:342.126062992126,&quot;left&quot;:66,&quot;top&quot;:64.62503937007874,&quot;width&quot;:442}"/>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DOC_GUID" val="{3226af40-4d4f-407c-b345-bd6cb075a018}"/>
  <p:tag name="KSO_WPP_MARK_KEY" val="c80d69dc-ff7c-4ec1-994c-d8869def192d"/>
  <p:tag name="COMMONDATA" val="eyJoZGlkIjoiM2EwYzA1YWM1OTY1NmZhZGUwNDQ2NWYxYTVmOTk1NmYifQ=="/>
  <p:tag name="commondata" val="eyJoZGlkIjoiYmM5OWRkNWNiMDg4N2ZhMDI5Y2YxNmZiMmZhNzEyNmM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17.32502193060344,&quot;left&quot;:-26.13405424984095,&quot;top&quot;:94.6,&quot;width&quot;:727.934054249841}"/>
</p:tagLst>
</file>

<file path=ppt/tags/tag13.xml><?xml version="1.0" encoding="utf-8"?>
<p:tagLst xmlns:p="http://schemas.openxmlformats.org/presentationml/2006/main">
  <p:tag name="KSO_WM_DIAGRAM_VIRTUALLY_FRAME" val="{&quot;height&quot;:317.32502193060344,&quot;left&quot;:-26.13405424984095,&quot;top&quot;:94.6,&quot;width&quot;:727.934054249841}"/>
</p:tagLst>
</file>

<file path=ppt/tags/tag14.xml><?xml version="1.0" encoding="utf-8"?>
<p:tagLst xmlns:p="http://schemas.openxmlformats.org/presentationml/2006/main">
  <p:tag name="KSO_WM_DIAGRAM_VIRTUALLY_FRAME" val="{&quot;height&quot;:317.32502193060344,&quot;left&quot;:-26.13405424984095,&quot;top&quot;:94.6,&quot;width&quot;:727.934054249841}"/>
</p:tagLst>
</file>

<file path=ppt/tags/tag15.xml><?xml version="1.0" encoding="utf-8"?>
<p:tagLst xmlns:p="http://schemas.openxmlformats.org/presentationml/2006/main">
  <p:tag name="KSO_WM_DIAGRAM_VIRTUALLY_FRAME" val="{&quot;height&quot;:317.32502193060344,&quot;left&quot;:-26.13405424984095,&quot;top&quot;:94.6,&quot;width&quot;:727.934054249841}"/>
</p:tagLst>
</file>

<file path=ppt/tags/tag16.xml><?xml version="1.0" encoding="utf-8"?>
<p:tagLst xmlns:p="http://schemas.openxmlformats.org/presentationml/2006/main">
  <p:tag name="KSO_WM_DIAGRAM_VIRTUALLY_FRAME" val="{&quot;height&quot;:317.32502193060344,&quot;left&quot;:-26.13405424984095,&quot;top&quot;:94.6,&quot;width&quot;:727.934054249841}"/>
</p:tagLst>
</file>

<file path=ppt/tags/tag17.xml><?xml version="1.0" encoding="utf-8"?>
<p:tagLst xmlns:p="http://schemas.openxmlformats.org/presentationml/2006/main">
  <p:tag name="KSO_WM_DIAGRAM_VIRTUALLY_FRAME" val="{&quot;height&quot;:317.32502193060344,&quot;left&quot;:-26.13405424984095,&quot;top&quot;:94.6,&quot;width&quot;:727.934054249841}"/>
</p:tagLst>
</file>

<file path=ppt/tags/tag18.xml><?xml version="1.0" encoding="utf-8"?>
<p:tagLst xmlns:p="http://schemas.openxmlformats.org/presentationml/2006/main">
  <p:tag name="KSO_WM_DIAGRAM_VIRTUALLY_FRAME" val="{&quot;height&quot;:317.32502193060344,&quot;left&quot;:-26.13405424984095,&quot;top&quot;:94.6,&quot;width&quot;:727.934054249841}"/>
</p:tagLst>
</file>

<file path=ppt/tags/tag19.xml><?xml version="1.0" encoding="utf-8"?>
<p:tagLst xmlns:p="http://schemas.openxmlformats.org/presentationml/2006/main">
  <p:tag name="KSO_WM_DIAGRAM_VIRTUALLY_FRAME" val="{&quot;height&quot;:317.32502193060344,&quot;left&quot;:-26.13405424984095,&quot;top&quot;:94.6,&quot;width&quot;:727.934054249841}"/>
</p:tagLst>
</file>

<file path=ppt/tags/tag2.xml><?xml version="1.0" encoding="utf-8"?>
<p:tagLst xmlns:p="http://schemas.openxmlformats.org/presentationml/2006/main">
  <p:tag name="KSO_WM_DIAGRAM_VIRTUALLY_FRAME" val="{&quot;height&quot;:283.92607842629957,&quot;left&quot;:66,&quot;top&quot;:64.62503937007874,&quot;width&quot;:442}"/>
</p:tagLst>
</file>

<file path=ppt/tags/tag20.xml><?xml version="1.0" encoding="utf-8"?>
<p:tagLst xmlns:p="http://schemas.openxmlformats.org/presentationml/2006/main">
  <p:tag name="KSO_WM_DIAGRAM_VIRTUALLY_FRAME" val="{&quot;height&quot;:317.32502193060344,&quot;left&quot;:-26.13405424984095,&quot;top&quot;:94.6,&quot;width&quot;:727.934054249841}"/>
</p:tagLst>
</file>

<file path=ppt/tags/tag21.xml><?xml version="1.0" encoding="utf-8"?>
<p:tagLst xmlns:p="http://schemas.openxmlformats.org/presentationml/2006/main">
  <p:tag name="KSO_WM_DIAGRAM_VIRTUALLY_FRAME" val="{&quot;height&quot;:317.32502193060344,&quot;left&quot;:-26.13405424984095,&quot;top&quot;:94.6,&quot;width&quot;:727.934054249841}"/>
</p:tagLst>
</file>

<file path=ppt/tags/tag22.xml><?xml version="1.0" encoding="utf-8"?>
<p:tagLst xmlns:p="http://schemas.openxmlformats.org/presentationml/2006/main">
  <p:tag name="KSO_WM_DIAGRAM_VIRTUALLY_FRAME" val="{&quot;height&quot;:317.32502193060344,&quot;left&quot;:-26.13405424984095,&quot;top&quot;:94.6,&quot;width&quot;:727.934054249841}"/>
</p:tagLst>
</file>

<file path=ppt/tags/tag23.xml><?xml version="1.0" encoding="utf-8"?>
<p:tagLst xmlns:p="http://schemas.openxmlformats.org/presentationml/2006/main">
  <p:tag name="KSO_WM_DIAGRAM_VIRTUALLY_FRAME" val="{&quot;height&quot;:317.32502193060344,&quot;left&quot;:-26.13405424984095,&quot;top&quot;:94.6,&quot;width&quot;:727.934054249841}"/>
</p:tagLst>
</file>

<file path=ppt/tags/tag24.xml><?xml version="1.0" encoding="utf-8"?>
<p:tagLst xmlns:p="http://schemas.openxmlformats.org/presentationml/2006/main">
  <p:tag name="KSO_WM_DIAGRAM_VIRTUALLY_FRAME" val="{&quot;height&quot;:317.32502193060344,&quot;left&quot;:-26.13405424984095,&quot;top&quot;:94.6,&quot;width&quot;:727.934054249841}"/>
</p:tagLst>
</file>

<file path=ppt/tags/tag25.xml><?xml version="1.0" encoding="utf-8"?>
<p:tagLst xmlns:p="http://schemas.openxmlformats.org/presentationml/2006/main">
  <p:tag name="KSO_WM_DIAGRAM_VIRTUALLY_FRAME" val="{&quot;height&quot;:317.32502193060344,&quot;left&quot;:-26.13405424984095,&quot;top&quot;:94.6,&quot;width&quot;:727.934054249841}"/>
</p:tagLst>
</file>

<file path=ppt/tags/tag26.xml><?xml version="1.0" encoding="utf-8"?>
<p:tagLst xmlns:p="http://schemas.openxmlformats.org/presentationml/2006/main">
  <p:tag name="KSO_WM_DIAGRAM_VIRTUALLY_FRAME" val="{&quot;height&quot;:317.32502193060344,&quot;left&quot;:-26.13405424984095,&quot;top&quot;:94.6,&quot;width&quot;:727.934054249841}"/>
</p:tagLst>
</file>

<file path=ppt/tags/tag27.xml><?xml version="1.0" encoding="utf-8"?>
<p:tagLst xmlns:p="http://schemas.openxmlformats.org/presentationml/2006/main">
  <p:tag name="KSO_WM_DIAGRAM_VIRTUALLY_FRAME" val="{&quot;height&quot;:317.32502193060344,&quot;left&quot;:-26.13405424984095,&quot;top&quot;:94.6,&quot;width&quot;:727.934054249841}"/>
</p:tagLst>
</file>

<file path=ppt/tags/tag28.xml><?xml version="1.0" encoding="utf-8"?>
<p:tagLst xmlns:p="http://schemas.openxmlformats.org/presentationml/2006/main">
  <p:tag name="KSO_WM_DIAGRAM_VIRTUALLY_FRAME" val="{&quot;height&quot;:317.32502193060344,&quot;left&quot;:-26.13405424984095,&quot;top&quot;:94.6,&quot;width&quot;:727.934054249841}"/>
</p:tagLst>
</file>

<file path=ppt/tags/tag29.xml><?xml version="1.0" encoding="utf-8"?>
<p:tagLst xmlns:p="http://schemas.openxmlformats.org/presentationml/2006/main">
  <p:tag name="KSO_WM_DIAGRAM_VIRTUALLY_FRAME" val="{&quot;height&quot;:317.32502193060344,&quot;left&quot;:-26.13405424984095,&quot;top&quot;:94.6,&quot;width&quot;:727.934054249841}"/>
</p:tagLst>
</file>

<file path=ppt/tags/tag3.xml><?xml version="1.0" encoding="utf-8"?>
<p:tagLst xmlns:p="http://schemas.openxmlformats.org/presentationml/2006/main">
  <p:tag name="KSO_WM_DIAGRAM_VIRTUALLY_FRAME" val="{&quot;height&quot;:342.126062992126,&quot;left&quot;:66,&quot;top&quot;:64.62503937007874,&quot;width&quot;:442}"/>
</p:tagLst>
</file>

<file path=ppt/tags/tag30.xml><?xml version="1.0" encoding="utf-8"?>
<p:tagLst xmlns:p="http://schemas.openxmlformats.org/presentationml/2006/main">
  <p:tag name="KSO_WM_DIAGRAM_VIRTUALLY_FRAME" val="{&quot;height&quot;:317.32502193060344,&quot;left&quot;:-26.13405424984095,&quot;top&quot;:94.6,&quot;width&quot;:727.934054249841}"/>
</p:tagLst>
</file>

<file path=ppt/tags/tag31.xml><?xml version="1.0" encoding="utf-8"?>
<p:tagLst xmlns:p="http://schemas.openxmlformats.org/presentationml/2006/main">
  <p:tag name="KSO_WM_DIAGRAM_VIRTUALLY_FRAME" val="{&quot;height&quot;:317.32502193060344,&quot;left&quot;:-26.13405424984095,&quot;top&quot;:94.6,&quot;width&quot;:727.934054249841}"/>
</p:tagLst>
</file>

<file path=ppt/tags/tag32.xml><?xml version="1.0" encoding="utf-8"?>
<p:tagLst xmlns:p="http://schemas.openxmlformats.org/presentationml/2006/main">
  <p:tag name="KSO_WM_DIAGRAM_VIRTUALLY_FRAME" val="{&quot;height&quot;:317.32502193060344,&quot;left&quot;:-26.13405424984095,&quot;top&quot;:94.6,&quot;width&quot;:727.934054249841}"/>
</p:tagLst>
</file>

<file path=ppt/tags/tag33.xml><?xml version="1.0" encoding="utf-8"?>
<p:tagLst xmlns:p="http://schemas.openxmlformats.org/presentationml/2006/main">
  <p:tag name="KSO_WM_DIAGRAM_VIRTUALLY_FRAME" val="{&quot;height&quot;:317.32502193060344,&quot;left&quot;:-26.13405424984095,&quot;top&quot;:94.6,&quot;width&quot;:727.934054249841}"/>
</p:tagLst>
</file>

<file path=ppt/tags/tag34.xml><?xml version="1.0" encoding="utf-8"?>
<p:tagLst xmlns:p="http://schemas.openxmlformats.org/presentationml/2006/main">
  <p:tag name="KSO_WM_DIAGRAM_VIRTUALLY_FRAME" val="{&quot;height&quot;:317.32502193060344,&quot;left&quot;:-26.13405424984095,&quot;top&quot;:94.6,&quot;width&quot;:727.934054249841}"/>
</p:tagLst>
</file>

<file path=ppt/tags/tag35.xml><?xml version="1.0" encoding="utf-8"?>
<p:tagLst xmlns:p="http://schemas.openxmlformats.org/presentationml/2006/main">
  <p:tag name="KSO_WM_DIAGRAM_VIRTUALLY_FRAME" val="{&quot;height&quot;:317.32502193060344,&quot;left&quot;:-26.13405424984095,&quot;top&quot;:94.6,&quot;width&quot;:727.934054249841}"/>
</p:tagLst>
</file>

<file path=ppt/tags/tag36.xml><?xml version="1.0" encoding="utf-8"?>
<p:tagLst xmlns:p="http://schemas.openxmlformats.org/presentationml/2006/main">
  <p:tag name="KSO_WM_DIAGRAM_VIRTUALLY_FRAME" val="{&quot;height&quot;:317.32502193060344,&quot;left&quot;:-26.13405424984095,&quot;top&quot;:94.6,&quot;width&quot;:727.93405424984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42.126062992126,&quot;left&quot;:66,&quot;top&quot;:64.62503937007874,&quot;width&quot;:44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 name="KSO_WM_DIAGRAM_VIRTUALLY_FRAME" val="{&quot;height&quot;:330.35,&quot;left&quot;:36.75,&quot;top&quot;:60.75,&quot;width&quot;:628.85}"/>
</p:tagLst>
</file>

<file path=ppt/tags/tag48.xml><?xml version="1.0" encoding="utf-8"?>
<p:tagLst xmlns:p="http://schemas.openxmlformats.org/presentationml/2006/main">
  <p:tag name="KSO_WM_BEAUTIFY_FLAG" val=""/>
  <p:tag name="KSO_WM_DIAGRAM_VIRTUALLY_FRAME" val="{&quot;height&quot;:330.35,&quot;left&quot;:36.75,&quot;top&quot;:60.75,&quot;width&quot;:628.85}"/>
</p:tagLst>
</file>

<file path=ppt/tags/tag49.xml><?xml version="1.0" encoding="utf-8"?>
<p:tagLst xmlns:p="http://schemas.openxmlformats.org/presentationml/2006/main">
  <p:tag name="KSO_WM_BEAUTIFY_FLAG" val=""/>
  <p:tag name="KSO_WM_DIAGRAM_VIRTUALLY_FRAME" val="{&quot;height&quot;:330.35,&quot;left&quot;:36.75,&quot;top&quot;:60.75,&quot;width&quot;:628.85}"/>
</p:tagLst>
</file>

<file path=ppt/tags/tag5.xml><?xml version="1.0" encoding="utf-8"?>
<p:tagLst xmlns:p="http://schemas.openxmlformats.org/presentationml/2006/main">
  <p:tag name="KSO_WM_DIAGRAM_VIRTUALLY_FRAME" val="{&quot;height&quot;:342.126062992126,&quot;left&quot;:66,&quot;top&quot;:64.62503937007874,&quot;width&quot;:44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PLACING_PICTURE_USER_VIEWPORT" val="{&quot;height&quot;:2355,&quot;width&quot;:2720}"/>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42.126062992126,&quot;left&quot;:66,&quot;top&quot;:64.62503937007874,&quot;width&quot;:44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83.92607842629957,&quot;left&quot;:66,&quot;top&quot;:64.62503937007874,&quot;width&quot;:44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42.126062992126,&quot;left&quot;:66,&quot;top&quot;:64.62503937007874,&quot;width&quot;:44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4638</Words>
  <Application>WPS 演示</Application>
  <PresentationFormat>全屏显示(16:9)</PresentationFormat>
  <Paragraphs>334</Paragraphs>
  <Slides>30</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微软雅黑</vt:lpstr>
      <vt:lpstr>华文中宋</vt:lpstr>
      <vt:lpstr>Verdana</vt:lpstr>
      <vt:lpstr>Arial Unicode MS</vt:lpstr>
      <vt:lpstr>Calibri</vt:lpstr>
      <vt:lpstr>默认设计模板</vt:lpstr>
      <vt:lpstr>PowerPoint 演示文稿</vt:lpstr>
      <vt:lpstr>PowerPoint 演示文稿</vt:lpstr>
      <vt:lpstr>预报名方式</vt:lpstr>
      <vt:lpstr>PowerPoint 演示文稿</vt:lpstr>
      <vt:lpstr>公办小学预报名操作步骤</vt:lpstr>
      <vt:lpstr>预报名操作步骤之一：进入预报名入口（e福州app）</vt:lpstr>
      <vt:lpstr>预报名操作步骤之一：进入预报名入口（e福州app）</vt:lpstr>
      <vt:lpstr>预报名操作步骤之一：进入预报名入口（闽政通app）</vt:lpstr>
      <vt:lpstr>预报名操作步骤之二：点击“我要预报名”、选择辖区、阅读细则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常见问题解答（Q&amp;A）</vt:lpstr>
      <vt:lpstr>常见问题解答（Q&amp;A）</vt:lpstr>
      <vt:lpstr>常见问题解答（Q&amp;A）</vt:lpstr>
      <vt:lpstr>常见问题解答（Q&amp;A）</vt:lpstr>
      <vt:lpstr>常见问题解答（Q&amp;A）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福州市小学招生预报名系统 家长操作指南</dc:title>
  <dc:creator>Thinkpad</dc:creator>
  <cp:lastModifiedBy>逾期不候</cp:lastModifiedBy>
  <cp:revision>695</cp:revision>
  <dcterms:created xsi:type="dcterms:W3CDTF">2017-06-06T04:46:00Z</dcterms:created>
  <dcterms:modified xsi:type="dcterms:W3CDTF">2024-06-20T09:06:11Z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86D36450D7C84915AD8F3E4B2D3E4460_13</vt:lpwstr>
  </property>
</Properties>
</file>